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313" r:id="rId2"/>
    <p:sldId id="314" r:id="rId3"/>
    <p:sldId id="330" r:id="rId4"/>
    <p:sldId id="331" r:id="rId5"/>
    <p:sldId id="259" r:id="rId6"/>
    <p:sldId id="266" r:id="rId7"/>
    <p:sldId id="325" r:id="rId8"/>
    <p:sldId id="329" r:id="rId9"/>
    <p:sldId id="309" r:id="rId10"/>
    <p:sldId id="332" r:id="rId11"/>
    <p:sldId id="333" r:id="rId12"/>
    <p:sldId id="261" r:id="rId13"/>
    <p:sldId id="328" r:id="rId14"/>
    <p:sldId id="323" r:id="rId15"/>
    <p:sldId id="326" r:id="rId16"/>
    <p:sldId id="317" r:id="rId17"/>
    <p:sldId id="281" r:id="rId1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1" autoAdjust="0"/>
    <p:restoredTop sz="94660"/>
  </p:normalViewPr>
  <p:slideViewPr>
    <p:cSldViewPr>
      <p:cViewPr varScale="1">
        <p:scale>
          <a:sx n="45" d="100"/>
          <a:sy n="45" d="100"/>
        </p:scale>
        <p:origin x="1483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26" d="100"/>
          <a:sy n="126" d="100"/>
        </p:scale>
        <p:origin x="-112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0D247-76C7-42E1-8FE6-CCEFE32B1519}" type="datetimeFigureOut">
              <a:rPr lang="hu-HU" smtClean="0"/>
              <a:t>2022. 02. 15.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EDEE9-EEBB-4CAC-A3BB-2584965FB82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754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1470025"/>
          </a:xfrm>
        </p:spPr>
        <p:txBody>
          <a:bodyPr>
            <a:normAutofit/>
          </a:bodyPr>
          <a:lstStyle>
            <a:lvl1pPr algn="ctr">
              <a:defRPr sz="3200" cap="all" baseline="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7776864" cy="93610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3491880" y="3861048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9BB763CF-AEE2-4860-B5BE-BFA096B3463F}" type="datetimeFigureOut">
              <a:rPr lang="hu-HU" smtClean="0"/>
              <a:pPr/>
              <a:t>2022. 02. 15.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20993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763CF-AEE2-4860-B5BE-BFA096B3463F}" type="datetimeFigureOut">
              <a:rPr lang="hu-HU" smtClean="0"/>
              <a:t>2022. 02. 15.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983C-3715-412C-8317-E00CED7D0A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963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763CF-AEE2-4860-B5BE-BFA096B3463F}" type="datetimeFigureOut">
              <a:rPr lang="hu-HU" smtClean="0"/>
              <a:t>2022. 02. 15.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983C-3715-412C-8317-E00CED7D0A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7910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763CF-AEE2-4860-B5BE-BFA096B3463F}" type="datetimeFigureOut">
              <a:rPr lang="hu-HU" smtClean="0"/>
              <a:t>2022. 02. 15.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983C-3715-412C-8317-E00CED7D0A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0125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763CF-AEE2-4860-B5BE-BFA096B3463F}" type="datetimeFigureOut">
              <a:rPr lang="hu-HU" smtClean="0"/>
              <a:t>2022. 02. 15.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983C-3715-412C-8317-E00CED7D0A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9401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763CF-AEE2-4860-B5BE-BFA096B3463F}" type="datetimeFigureOut">
              <a:rPr lang="hu-HU" smtClean="0"/>
              <a:t>2022. 02. 15.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983C-3715-412C-8317-E00CED7D0A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7356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763CF-AEE2-4860-B5BE-BFA096B3463F}" type="datetimeFigureOut">
              <a:rPr lang="hu-HU" smtClean="0"/>
              <a:t>2022. 02. 15.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983C-3715-412C-8317-E00CED7D0A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7323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763CF-AEE2-4860-B5BE-BFA096B3463F}" type="datetimeFigureOut">
              <a:rPr lang="hu-HU" smtClean="0"/>
              <a:t>2022. 02. 15.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983C-3715-412C-8317-E00CED7D0A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3886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763CF-AEE2-4860-B5BE-BFA096B3463F}" type="datetimeFigureOut">
              <a:rPr lang="hu-HU" smtClean="0"/>
              <a:t>2022. 02. 15.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983C-3715-412C-8317-E00CED7D0A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6498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763CF-AEE2-4860-B5BE-BFA096B3463F}" type="datetimeFigureOut">
              <a:rPr lang="hu-HU" smtClean="0"/>
              <a:t>2022. 02. 15.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983C-3715-412C-8317-E00CED7D0A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6223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5096545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90872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663283"/>
            <a:ext cx="5486400" cy="5099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763CF-AEE2-4860-B5BE-BFA096B3463F}" type="datetimeFigureOut">
              <a:rPr lang="hu-HU" smtClean="0"/>
              <a:t>2022. 02. 15.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983C-3715-412C-8317-E00CED7D0A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497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763CF-AEE2-4860-B5BE-BFA096B3463F}" type="datetimeFigureOut">
              <a:rPr lang="hu-HU" smtClean="0"/>
              <a:t>2022. 02. 15.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7983C-3715-412C-8317-E00CED7D0A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8175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9.png"/><Relationship Id="rId5" Type="http://schemas.openxmlformats.org/officeDocument/2006/relationships/image" Target="../media/image33.jpeg"/><Relationship Id="rId10" Type="http://schemas.openxmlformats.org/officeDocument/2006/relationships/image" Target="../media/image38.png"/><Relationship Id="rId4" Type="http://schemas.openxmlformats.org/officeDocument/2006/relationships/image" Target="../media/image32.jpeg"/><Relationship Id="rId9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disz.hu/" TargetMode="External"/><Relationship Id="rId2" Type="http://schemas.openxmlformats.org/officeDocument/2006/relationships/hyperlink" Target="http://www.hparalimpia.hu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06" y="1844824"/>
            <a:ext cx="8829675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D268CA7B-A5D4-45C3-A1D2-5A2E9C82F5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52" y="5259078"/>
            <a:ext cx="1440160" cy="1373331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56CA8504-AD6A-462A-B0DE-70A1003888BC}"/>
              </a:ext>
            </a:extLst>
          </p:cNvPr>
          <p:cNvSpPr txBox="1"/>
          <p:nvPr/>
        </p:nvSpPr>
        <p:spPr>
          <a:xfrm flipH="1">
            <a:off x="5868144" y="5259078"/>
            <a:ext cx="2330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Szakmai partner: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1D7DE3C-66D7-40E9-AC76-2123603177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441" y="5659188"/>
            <a:ext cx="2592288" cy="97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207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417"/>
            <a:ext cx="9144000" cy="646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94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840760" cy="706090"/>
          </a:xfrm>
        </p:spPr>
        <p:txBody>
          <a:bodyPr>
            <a:noAutofit/>
          </a:bodyPr>
          <a:lstStyle/>
          <a:p>
            <a:r>
              <a:rPr lang="hu-HU" sz="3600" b="1" dirty="0">
                <a:latin typeface="+mj-lt"/>
              </a:rPr>
              <a:t>XXXII. Olimpiai Játékok,	Tokió 2020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80728"/>
            <a:ext cx="7166570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372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fodisz.hu/kepek/2015/FODISZ_n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20" y="2233017"/>
            <a:ext cx="2460377" cy="93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2843808" y="2400056"/>
            <a:ext cx="605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u-H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FOGYATÉKOSOK ORSZÁGOS DIÁK, VERSENY- ÉS SZABADIDŐSPORT SZÖVETSÉGE</a:t>
            </a:r>
            <a:endParaRPr lang="hu-HU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083776" y="3661281"/>
            <a:ext cx="661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u-H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MAGYAR HALLÁSSÉRÜLTEK SPORTSZÖVETSÉGE</a:t>
            </a:r>
            <a:endParaRPr lang="hu-HU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://hdsf.hu/wp-content/uploads/2015/01/MHSSZ_logo_2c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072" y="3071987"/>
            <a:ext cx="1443038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1983672" y="5987185"/>
            <a:ext cx="555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MAGYAR SPECIÁLIS OLIMPIA SZÖVETSÉG</a:t>
            </a:r>
            <a:endParaRPr lang="hu-HU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072" y="5186955"/>
            <a:ext cx="1589087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Kép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49" y="4029090"/>
            <a:ext cx="1764805" cy="17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zövegdoboz 10"/>
          <p:cNvSpPr txBox="1"/>
          <p:nvPr/>
        </p:nvSpPr>
        <p:spPr>
          <a:xfrm>
            <a:off x="1607639" y="4583428"/>
            <a:ext cx="6728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MAGYAR SZERVÁTÜLTETETTEK ORSZÁGOS SPORT, KULTURÁLIS ÉS ÉRDEKVÉDELMI SZÖVETSÉGE</a:t>
            </a:r>
            <a:endParaRPr lang="hu-HU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2631752" y="1515066"/>
            <a:ext cx="661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u-H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MAGYAR PARALIMPIAI BIZOTTSÁG</a:t>
            </a:r>
            <a:endParaRPr lang="hu-HU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816" y="812108"/>
            <a:ext cx="1313688" cy="1252728"/>
          </a:xfrm>
          <a:prstGeom prst="rect">
            <a:avLst/>
          </a:prstGeom>
        </p:spPr>
      </p:pic>
      <p:sp>
        <p:nvSpPr>
          <p:cNvPr id="13" name="Cím 1">
            <a:extLst>
              <a:ext uri="{FF2B5EF4-FFF2-40B4-BE49-F238E27FC236}">
                <a16:creationId xmlns:a16="http://schemas.microsoft.com/office/drawing/2014/main" id="{A9466417-7FDD-4694-B283-B29283AA6431}"/>
              </a:ext>
            </a:extLst>
          </p:cNvPr>
          <p:cNvSpPr txBox="1">
            <a:spLocks/>
          </p:cNvSpPr>
          <p:nvPr/>
        </p:nvSpPr>
        <p:spPr>
          <a:xfrm>
            <a:off x="2054268" y="457497"/>
            <a:ext cx="6635080" cy="70609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SÉRÜLÉSSPECIFIKUS HAZAI SPORTSZÖVETSÉGEK</a:t>
            </a:r>
          </a:p>
        </p:txBody>
      </p:sp>
    </p:spTree>
    <p:extLst>
      <p:ext uri="{BB962C8B-B14F-4D97-AF65-F5344CB8AC3E}">
        <p14:creationId xmlns:p14="http://schemas.microsoft.com/office/powerpoint/2010/main" val="952441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C:\Users\Dechert Áron\Documents\FODISZ\2014\Projektek\Együtt érjünk célba integrációs rendezvény\Képek_sportágak\boccia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6298">
            <a:off x="4177778" y="5214608"/>
            <a:ext cx="1845817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echert Áron\Documents\FODISZ\2014\Projektek\Együtt érjünk célba integrációs rendezvény\Képek_sportágak\down kóros mosolyog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86" y="1092336"/>
            <a:ext cx="2200785" cy="135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echert Áron\Documents\FODISZ\2014\Projektek\Együtt érjünk célba integrációs rendezvény\Képek_sportágak\látássérült túrázó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615" y="1074816"/>
            <a:ext cx="1822107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echert Áron\Documents\FODISZ\2014\Projektek\Együtt érjünk célba integrációs rendezvény\Képek_sportágak\mozgássérült futó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178" y="1074816"/>
            <a:ext cx="2109164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echert Áron\Documents\FODISZ\2014\Projektek\Együtt érjünk célba integrációs rendezvény\Képek_sportágak\hallássérült sportoló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729" y="1074816"/>
            <a:ext cx="1824000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-275939" y="2469293"/>
            <a:ext cx="31683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700" dirty="0"/>
              <a:t>Tanulásban és értelmükben </a:t>
            </a:r>
            <a:r>
              <a:rPr lang="hu-HU" sz="1700" dirty="0" err="1"/>
              <a:t>akadályozottak</a:t>
            </a:r>
            <a:endParaRPr lang="hu-HU" sz="17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4615439" y="2597994"/>
            <a:ext cx="259228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700" dirty="0"/>
              <a:t>Látásukban korlátozottak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2414327" y="2597994"/>
            <a:ext cx="259228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700" dirty="0"/>
              <a:t>Mozgáskorlátozottak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6795597" y="2597994"/>
            <a:ext cx="237626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700" dirty="0"/>
              <a:t>Halláskorlátozottak</a:t>
            </a:r>
          </a:p>
        </p:txBody>
      </p:sp>
      <p:sp>
        <p:nvSpPr>
          <p:cNvPr id="11" name="Cím 1">
            <a:extLst>
              <a:ext uri="{FF2B5EF4-FFF2-40B4-BE49-F238E27FC236}">
                <a16:creationId xmlns:a16="http://schemas.microsoft.com/office/drawing/2014/main" id="{A334324C-4D15-4498-B71A-3B5D38262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117791"/>
            <a:ext cx="4829708" cy="706090"/>
          </a:xfrm>
        </p:spPr>
        <p:txBody>
          <a:bodyPr>
            <a:noAutofit/>
          </a:bodyPr>
          <a:lstStyle/>
          <a:p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SAJÁTOS NEVELÉSI IGÉNYŰ TANULÓK DIÁKSPORTJA</a:t>
            </a: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3635D76B-A425-4472-A2C9-18674DA4C8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4288" y="41696"/>
            <a:ext cx="1731441" cy="782186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-182515" y="4092771"/>
            <a:ext cx="369376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/>
              <a:t>9 772 756 fő </a:t>
            </a:r>
          </a:p>
          <a:p>
            <a:pPr algn="ctr">
              <a:spcAft>
                <a:spcPts val="800"/>
              </a:spcAft>
            </a:pPr>
            <a:r>
              <a:rPr lang="hu-HU" sz="1600" dirty="0"/>
              <a:t>Magyarország lakossága</a:t>
            </a:r>
            <a:endParaRPr lang="hu-HU" sz="1400" dirty="0"/>
          </a:p>
          <a:p>
            <a:pPr algn="ctr"/>
            <a:r>
              <a:rPr lang="hu-HU" b="1" dirty="0"/>
              <a:t>1 489 000 fő</a:t>
            </a:r>
          </a:p>
          <a:p>
            <a:pPr algn="ctr">
              <a:spcAft>
                <a:spcPts val="800"/>
              </a:spcAft>
            </a:pPr>
            <a:r>
              <a:rPr lang="hu-HU" sz="1600" dirty="0"/>
              <a:t>magukat korlátozottnak érzők </a:t>
            </a:r>
            <a:endParaRPr lang="hu-HU" sz="1400" b="1" dirty="0"/>
          </a:p>
          <a:p>
            <a:pPr algn="ctr"/>
            <a:r>
              <a:rPr lang="hu-HU" b="1" dirty="0"/>
              <a:t>480 000 fő</a:t>
            </a:r>
          </a:p>
          <a:p>
            <a:pPr algn="ctr">
              <a:spcAft>
                <a:spcPts val="800"/>
              </a:spcAft>
            </a:pPr>
            <a:r>
              <a:rPr lang="hu-HU" sz="1600" dirty="0"/>
              <a:t>fogyatékos személy</a:t>
            </a:r>
            <a:endParaRPr lang="hu-HU" sz="1400" b="1" dirty="0"/>
          </a:p>
          <a:p>
            <a:pPr algn="ctr"/>
            <a:r>
              <a:rPr lang="hu-HU" b="1" dirty="0"/>
              <a:t>82 350 fő </a:t>
            </a:r>
          </a:p>
          <a:p>
            <a:pPr algn="ctr"/>
            <a:r>
              <a:rPr lang="hu-HU" sz="1600" dirty="0"/>
              <a:t>fogyatékos diák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349926" y="3447027"/>
            <a:ext cx="2568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 kis számtan</a:t>
            </a:r>
          </a:p>
        </p:txBody>
      </p:sp>
      <p:pic>
        <p:nvPicPr>
          <p:cNvPr id="20" name="Kép 19">
            <a:extLst>
              <a:ext uri="{FF2B5EF4-FFF2-40B4-BE49-F238E27FC236}">
                <a16:creationId xmlns:a16="http://schemas.microsoft.com/office/drawing/2014/main" id="{56143F06-3E8D-4962-9F76-65CBA94AC2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0686" y="4043266"/>
            <a:ext cx="2221715" cy="1296000"/>
          </a:xfrm>
          <a:prstGeom prst="rect">
            <a:avLst/>
          </a:prstGeom>
        </p:spPr>
      </p:pic>
      <p:pic>
        <p:nvPicPr>
          <p:cNvPr id="18" name="Tartalom helye 11">
            <a:extLst>
              <a:ext uri="{FF2B5EF4-FFF2-40B4-BE49-F238E27FC236}">
                <a16:creationId xmlns:a16="http://schemas.microsoft.com/office/drawing/2014/main" id="{485CCD1C-2FFD-46F8-8270-FA79B5DA56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473603">
            <a:off x="3698896" y="3225575"/>
            <a:ext cx="2052000" cy="1368000"/>
          </a:xfrm>
          <a:prstGeom prst="rect">
            <a:avLst/>
          </a:prstGeom>
        </p:spPr>
      </p:pic>
      <p:pic>
        <p:nvPicPr>
          <p:cNvPr id="19" name="Kép 18">
            <a:extLst>
              <a:ext uri="{FF2B5EF4-FFF2-40B4-BE49-F238E27FC236}">
                <a16:creationId xmlns:a16="http://schemas.microsoft.com/office/drawing/2014/main" id="{0B0C103B-1C77-4B16-AED6-90FCA1CE54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217375">
            <a:off x="6888192" y="3270697"/>
            <a:ext cx="2083251" cy="1368000"/>
          </a:xfrm>
          <a:prstGeom prst="rect">
            <a:avLst/>
          </a:prstGeom>
        </p:spPr>
      </p:pic>
      <p:pic>
        <p:nvPicPr>
          <p:cNvPr id="22" name="Kép 21">
            <a:extLst>
              <a:ext uri="{FF2B5EF4-FFF2-40B4-BE49-F238E27FC236}">
                <a16:creationId xmlns:a16="http://schemas.microsoft.com/office/drawing/2014/main" id="{E5911BB7-B4AA-42EF-9CEA-330B406287B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076787">
            <a:off x="6693999" y="5227564"/>
            <a:ext cx="1813867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25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87444" y="298162"/>
            <a:ext cx="5391097" cy="648072"/>
          </a:xfrm>
        </p:spPr>
        <p:txBody>
          <a:bodyPr>
            <a:normAutofit/>
          </a:bodyPr>
          <a:lstStyle/>
          <a:p>
            <a:r>
              <a:rPr lang="hu-HU" sz="28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FODISZ munkája</a:t>
            </a:r>
            <a:r>
              <a:rPr lang="hu-HU" sz="18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hu-HU" sz="28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számokban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2932230" y="1289953"/>
            <a:ext cx="30807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/>
              <a:t>Diákolimpia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hu-HU" sz="1600" dirty="0"/>
              <a:t>254 diákolimpiai verseny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/>
              <a:t>Szabadidősport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hu-HU" sz="1600" dirty="0"/>
              <a:t>145 mozgásprogram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/>
              <a:t>11 000</a:t>
            </a:r>
            <a:r>
              <a:rPr lang="hu-HU" sz="1600" dirty="0"/>
              <a:t> gyermek és fiatal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/>
              <a:t>200</a:t>
            </a:r>
            <a:r>
              <a:rPr lang="hu-HU" sz="1600" dirty="0"/>
              <a:t> sportszakember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/>
              <a:t>50</a:t>
            </a:r>
            <a:r>
              <a:rPr lang="hu-HU" sz="1600" dirty="0"/>
              <a:t> helyszín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/>
              <a:t>18 sportág</a:t>
            </a:r>
            <a:r>
              <a:rPr lang="hu-HU" sz="1600" dirty="0"/>
              <a:t>: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hu-HU" sz="1600" dirty="0"/>
              <a:t>atlétika, labdarúgás, úszás, kézilabda, kosárlabda, </a:t>
            </a:r>
            <a:r>
              <a:rPr lang="hu-HU" sz="1600" dirty="0" err="1"/>
              <a:t>boccia</a:t>
            </a:r>
            <a:r>
              <a:rPr lang="hu-HU" sz="1600" dirty="0"/>
              <a:t>, asztalitenisz (showdown), röplabda, mezei futás, sakk, </a:t>
            </a:r>
            <a:r>
              <a:rPr lang="hu-HU" sz="1600" dirty="0" err="1"/>
              <a:t>ergométeres</a:t>
            </a:r>
            <a:r>
              <a:rPr lang="hu-HU" sz="1600" dirty="0"/>
              <a:t> evezés, játékos sorverseny, horgászat, tollaslabda, csörgőlabda, judo, </a:t>
            </a:r>
            <a:r>
              <a:rPr lang="hu-HU" sz="1600" dirty="0" err="1"/>
              <a:t>szkander</a:t>
            </a:r>
            <a:r>
              <a:rPr lang="hu-HU" sz="1600" dirty="0"/>
              <a:t>, karate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2975C15C-8490-4A79-BF7B-07851A10C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80" y="209807"/>
            <a:ext cx="1899884" cy="858281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42831744-FC41-4321-B232-ECBDFFFA4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291" y="5733256"/>
            <a:ext cx="864096" cy="864096"/>
          </a:xfrm>
          <a:prstGeom prst="rect">
            <a:avLst/>
          </a:prstGeom>
        </p:spPr>
      </p:pic>
      <p:pic>
        <p:nvPicPr>
          <p:cNvPr id="11" name="Tartalom helye 10">
            <a:extLst>
              <a:ext uri="{FF2B5EF4-FFF2-40B4-BE49-F238E27FC236}">
                <a16:creationId xmlns:a16="http://schemas.microsoft.com/office/drawing/2014/main" id="{59E42BD4-A299-4970-9D51-4904243905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rot="20280450">
            <a:off x="559926" y="1421297"/>
            <a:ext cx="2213335" cy="1581879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668AEB90-AC35-4F99-9587-BD09652685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09934">
            <a:off x="6075535" y="1325449"/>
            <a:ext cx="2391691" cy="1596252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EB566386-C51C-4A4B-BC95-125439E8EC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259" y="2865250"/>
            <a:ext cx="1643185" cy="2101748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BDE1630C-E078-4809-81C1-8B5FF2F926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078270">
            <a:off x="6112243" y="2640491"/>
            <a:ext cx="2215455" cy="1482207"/>
          </a:xfrm>
          <a:prstGeom prst="rect">
            <a:avLst/>
          </a:prstGeom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32750615-27E3-45DF-BF2D-26CF95300C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05702">
            <a:off x="6238998" y="4257370"/>
            <a:ext cx="2412743" cy="1572484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E0FF0EE5-7ECA-4D73-95A0-EBB5D37459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062415">
            <a:off x="1079376" y="4580421"/>
            <a:ext cx="2028333" cy="15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471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hdsf.hu/wp-content/uploads/2015/01/MHSSZ_logo_2c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062" y="1230586"/>
            <a:ext cx="1431326" cy="14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51720" y="249517"/>
            <a:ext cx="6408712" cy="706090"/>
          </a:xfrm>
        </p:spPr>
        <p:txBody>
          <a:bodyPr>
            <a:normAutofit/>
          </a:bodyPr>
          <a:lstStyle/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MHSSZ, MSZSZ, MSOSZ</a:t>
            </a:r>
          </a:p>
        </p:txBody>
      </p:sp>
      <p:sp>
        <p:nvSpPr>
          <p:cNvPr id="3" name="Téglalap 2"/>
          <p:cNvSpPr/>
          <p:nvPr/>
        </p:nvSpPr>
        <p:spPr>
          <a:xfrm>
            <a:off x="10345" y="828279"/>
            <a:ext cx="68659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MAGYAR HALLÁSSÉRÜLTEK SPORTSZÖVETSÉGE (MHSSZ)</a:t>
            </a:r>
            <a:endParaRPr lang="hu-HU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" y="1123922"/>
            <a:ext cx="788436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500" b="1" dirty="0"/>
              <a:t>1912</a:t>
            </a:r>
            <a:r>
              <a:rPr lang="hu-HU" sz="1500" dirty="0"/>
              <a:t>: Megalakul a Siketek Sport Klubja (SSC)</a:t>
            </a:r>
            <a:endParaRPr lang="hu-HU" sz="15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500" b="1" dirty="0"/>
              <a:t>1931</a:t>
            </a:r>
            <a:r>
              <a:rPr lang="hu-HU" sz="1500" dirty="0"/>
              <a:t>: Nürnberg, első magyar </a:t>
            </a:r>
            <a:r>
              <a:rPr lang="hu-HU" sz="1500" dirty="0" err="1"/>
              <a:t>siketlimpiai</a:t>
            </a:r>
            <a:r>
              <a:rPr lang="hu-HU" sz="1500" dirty="0"/>
              <a:t> aranyérem; </a:t>
            </a:r>
            <a:r>
              <a:rPr lang="hu-HU" sz="1500" dirty="0" err="1"/>
              <a:t>Kraszner</a:t>
            </a:r>
            <a:r>
              <a:rPr lang="hu-HU" sz="1500" dirty="0"/>
              <a:t> Vilma úszás</a:t>
            </a:r>
            <a:endParaRPr lang="hu-HU" sz="15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500" b="1" dirty="0"/>
              <a:t>1997</a:t>
            </a:r>
            <a:r>
              <a:rPr lang="hu-HU" sz="1500" dirty="0"/>
              <a:t>: Megalakul a Magyar Siketek és Nagyothallók Sportszövetsége (MHSSZ)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500" b="1" dirty="0"/>
              <a:t>18 sportág</a:t>
            </a:r>
            <a:r>
              <a:rPr lang="hu-HU" sz="1500" dirty="0"/>
              <a:t>: asztalitenisz, atlétika, </a:t>
            </a:r>
            <a:r>
              <a:rPr lang="hu-HU" sz="1500" dirty="0" err="1"/>
              <a:t>bowling</a:t>
            </a:r>
            <a:r>
              <a:rPr lang="hu-HU" sz="1500" dirty="0"/>
              <a:t>, </a:t>
            </a:r>
            <a:r>
              <a:rPr lang="hu-HU" sz="1500" dirty="0" err="1"/>
              <a:t>curling</a:t>
            </a:r>
            <a:r>
              <a:rPr lang="hu-HU" sz="1500" dirty="0"/>
              <a:t>, jégkorong, judo, kerékpár, kézilabda, labdarúgás  (</a:t>
            </a:r>
            <a:r>
              <a:rPr lang="hu-HU" sz="1500" dirty="0" err="1"/>
              <a:t>futsal</a:t>
            </a:r>
            <a:r>
              <a:rPr lang="hu-HU" sz="1500" dirty="0"/>
              <a:t>), röplabda, sakk, sí, sporthorgászat, sportlövészet, strandröplabda, tájékozódási futás, tenisz, úszás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500" b="1" dirty="0"/>
              <a:t>Az első fogyatékos Nemzet Sportolója: </a:t>
            </a:r>
            <a:r>
              <a:rPr lang="hu-HU" sz="1500" b="1" dirty="0" err="1"/>
              <a:t>Weltner</a:t>
            </a:r>
            <a:r>
              <a:rPr lang="hu-HU" sz="1500" b="1" dirty="0"/>
              <a:t> Györgyné </a:t>
            </a:r>
            <a:r>
              <a:rPr lang="hu-HU" sz="1500" b="1" dirty="0" err="1"/>
              <a:t>Ivánkai</a:t>
            </a:r>
            <a:r>
              <a:rPr lang="hu-HU" sz="1500" b="1" dirty="0"/>
              <a:t> Mária, siket asztaliteniszező</a:t>
            </a:r>
          </a:p>
        </p:txBody>
      </p:sp>
      <p:sp>
        <p:nvSpPr>
          <p:cNvPr id="6" name="Téglalap 5"/>
          <p:cNvSpPr/>
          <p:nvPr/>
        </p:nvSpPr>
        <p:spPr>
          <a:xfrm>
            <a:off x="10345" y="2794482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MAGYAR SZERVÁTÜLTETETTEK ORSZÁGOS SPORT, KULTURÁLIS ÉS ÉRDEKVÉDELMI SZÖVETSÉGE (MSZSZ)</a:t>
            </a:r>
            <a:endParaRPr lang="hu-HU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0345" y="3394094"/>
            <a:ext cx="75716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500" b="1" dirty="0"/>
              <a:t>1987</a:t>
            </a:r>
            <a:r>
              <a:rPr lang="hu-HU" sz="1500" dirty="0"/>
              <a:t>: Innsbruck, a magyar csapat először vett részt a Szervátültetettek Világjátékán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500" b="1" dirty="0"/>
              <a:t>1998</a:t>
            </a:r>
            <a:r>
              <a:rPr lang="hu-HU" sz="1500" dirty="0"/>
              <a:t>: Megalakul a Magyar Szervátültetettek Országos Sport, Kulturális és Érdekvédelmi Szövetsége (MSZSZ)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500" b="1" dirty="0"/>
              <a:t>8 sportág</a:t>
            </a:r>
            <a:r>
              <a:rPr lang="hu-HU" sz="1500" dirty="0"/>
              <a:t>: asztalitenisz, atlétika, </a:t>
            </a:r>
            <a:r>
              <a:rPr lang="hu-HU" sz="1500" dirty="0" err="1"/>
              <a:t>bowling</a:t>
            </a:r>
            <a:r>
              <a:rPr lang="hu-HU" sz="1500" dirty="0"/>
              <a:t>, darts, </a:t>
            </a:r>
            <a:r>
              <a:rPr lang="hu-HU" sz="1500" dirty="0" err="1"/>
              <a:t>petanque</a:t>
            </a:r>
            <a:r>
              <a:rPr lang="hu-HU" sz="1500" dirty="0"/>
              <a:t>, tenisz, tollaslabda, úszás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500" dirty="0"/>
              <a:t>5000 magyar szervátültetett, 20 régiós tagegyesület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500" b="1" dirty="0"/>
              <a:t>2020. év fogyatékos sportolója: Berente Judit, vesetranszplantált sportoló</a:t>
            </a:r>
          </a:p>
        </p:txBody>
      </p:sp>
      <p:sp>
        <p:nvSpPr>
          <p:cNvPr id="8" name="Téglalap 7"/>
          <p:cNvSpPr/>
          <p:nvPr/>
        </p:nvSpPr>
        <p:spPr>
          <a:xfrm>
            <a:off x="1" y="4841246"/>
            <a:ext cx="74608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MAGYAR SPECIÁLIS OLIMPIA SZÖVETSÉG (MSOSZ)</a:t>
            </a:r>
            <a:endParaRPr lang="hu-HU" sz="20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0345" y="5129306"/>
            <a:ext cx="773000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500" b="1" dirty="0"/>
              <a:t>1989</a:t>
            </a:r>
            <a:r>
              <a:rPr lang="hu-HU" sz="1500" dirty="0"/>
              <a:t>: Megalakul a Magyar Speciális Olimpia Szövetség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500" b="1" dirty="0"/>
              <a:t>1991</a:t>
            </a:r>
            <a:r>
              <a:rPr lang="hu-HU" sz="1500" dirty="0"/>
              <a:t>: Minneapolis, első Speciális Olimpia Nyári Világjátékok, ahol hazánkat képviselték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500" b="1" dirty="0"/>
              <a:t>21 sportág</a:t>
            </a:r>
            <a:r>
              <a:rPr lang="hu-HU" sz="1500" dirty="0"/>
              <a:t>: asztalitenisz, atlétika, alpesi sí, bocsa, </a:t>
            </a:r>
            <a:r>
              <a:rPr lang="hu-HU" sz="1500" dirty="0" err="1"/>
              <a:t>bowling</a:t>
            </a:r>
            <a:r>
              <a:rPr lang="hu-HU" sz="1500" dirty="0"/>
              <a:t>, erőemelés, görkorcsolya, hófutás, judo, kerékpár, kézilabda, kosárlabda, korcsolya, labdarúgás, MATP, műkorcsolya, padlóhoki, tenisz, tollaslabda, torna, úszás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500" dirty="0"/>
              <a:t>Évente több mint 80 hazai versenyrendezés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500" b="1" dirty="0"/>
              <a:t>2019. év fogyatékos csapata: férfi speciális olimpiai kosárlabda-válogatott</a:t>
            </a:r>
          </a:p>
        </p:txBody>
      </p:sp>
      <p:pic>
        <p:nvPicPr>
          <p:cNvPr id="11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935" y="2713547"/>
            <a:ext cx="2275552" cy="2273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798" y="4866577"/>
            <a:ext cx="1907233" cy="1905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3146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ÉV SPORTOLÓJA GÁLA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196752"/>
            <a:ext cx="8748464" cy="3672408"/>
          </a:xfrm>
        </p:spPr>
        <p:txBody>
          <a:bodyPr>
            <a:normAutofit fontScale="55000" lnSpcReduction="20000"/>
          </a:bodyPr>
          <a:lstStyle/>
          <a:p>
            <a:r>
              <a:rPr lang="hu-HU" sz="3600" b="1" dirty="0">
                <a:latin typeface="+mn-lt"/>
              </a:rPr>
              <a:t>2015 óta hirdetik és ünneplik együtt az év ép és fogyatékos sportolóit</a:t>
            </a:r>
          </a:p>
          <a:p>
            <a:r>
              <a:rPr lang="hu-HU" sz="3600" b="1" dirty="0" err="1">
                <a:latin typeface="+mn-lt"/>
              </a:rPr>
              <a:t>Parasportban</a:t>
            </a:r>
            <a:r>
              <a:rPr lang="hu-HU" sz="3600" b="1" dirty="0">
                <a:latin typeface="+mn-lt"/>
              </a:rPr>
              <a:t> három kategória</a:t>
            </a:r>
            <a:r>
              <a:rPr lang="hu-HU" sz="3600" dirty="0">
                <a:latin typeface="+mn-lt"/>
              </a:rPr>
              <a:t>: </a:t>
            </a:r>
          </a:p>
          <a:p>
            <a:pPr lvl="1"/>
            <a:r>
              <a:rPr lang="hu-HU" sz="3600" dirty="0">
                <a:latin typeface="+mn-lt"/>
              </a:rPr>
              <a:t>Az év fogyatékos férfi sportolója</a:t>
            </a:r>
          </a:p>
          <a:p>
            <a:pPr lvl="1"/>
            <a:r>
              <a:rPr lang="hu-HU" sz="3600" dirty="0">
                <a:latin typeface="+mn-lt"/>
              </a:rPr>
              <a:t>Az év fogyatékos női sportolója</a:t>
            </a:r>
          </a:p>
          <a:p>
            <a:pPr lvl="1"/>
            <a:r>
              <a:rPr lang="hu-HU" sz="3600" dirty="0">
                <a:latin typeface="+mn-lt"/>
              </a:rPr>
              <a:t>Az év fogyatékos csapata </a:t>
            </a:r>
          </a:p>
          <a:p>
            <a:r>
              <a:rPr lang="hu-HU" sz="3600" b="1" dirty="0">
                <a:latin typeface="+mn-lt"/>
              </a:rPr>
              <a:t>Jelöltek: </a:t>
            </a:r>
            <a:r>
              <a:rPr lang="hu-HU" sz="3600" b="1" dirty="0" err="1">
                <a:latin typeface="+mn-lt"/>
              </a:rPr>
              <a:t>parasportolók</a:t>
            </a:r>
            <a:r>
              <a:rPr lang="hu-HU" sz="3600" b="1" dirty="0">
                <a:latin typeface="+mn-lt"/>
              </a:rPr>
              <a:t>, hallássérültek, szervátültetettek, speciális olimpikonok</a:t>
            </a:r>
          </a:p>
          <a:p>
            <a:r>
              <a:rPr lang="hu-HU" sz="3600" b="1" dirty="0">
                <a:latin typeface="+mn-lt"/>
              </a:rPr>
              <a:t>2021. év fogyatékos sportolói:</a:t>
            </a:r>
          </a:p>
          <a:p>
            <a:pPr lvl="1"/>
            <a:r>
              <a:rPr lang="hu-HU" sz="3600" dirty="0">
                <a:latin typeface="+mn-lt"/>
              </a:rPr>
              <a:t>Az év fogyatékos férfi sportolója: </a:t>
            </a:r>
            <a:r>
              <a:rPr lang="hu-HU" sz="3600" b="1" dirty="0">
                <a:latin typeface="+mn-lt"/>
              </a:rPr>
              <a:t>Kiss Péter Pál</a:t>
            </a:r>
          </a:p>
          <a:p>
            <a:pPr lvl="1"/>
            <a:r>
              <a:rPr lang="hu-HU" sz="3600" dirty="0">
                <a:latin typeface="+mn-lt"/>
              </a:rPr>
              <a:t>Az év fogyatékos női sportolója: </a:t>
            </a:r>
            <a:r>
              <a:rPr lang="hu-HU" sz="3600" b="1" dirty="0">
                <a:latin typeface="+mn-lt"/>
              </a:rPr>
              <a:t>Pap Bianka</a:t>
            </a:r>
          </a:p>
          <a:p>
            <a:pPr lvl="1"/>
            <a:r>
              <a:rPr lang="hu-HU" sz="3600" dirty="0">
                <a:latin typeface="+mn-lt"/>
              </a:rPr>
              <a:t>Az év fogyatékos csapata: </a:t>
            </a:r>
            <a:r>
              <a:rPr lang="hu-HU" sz="3600" b="1" dirty="0">
                <a:latin typeface="+mn-lt"/>
              </a:rPr>
              <a:t>női kerekesszékes vívóválogatott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3136"/>
            <a:ext cx="3051000" cy="203400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000" y="4653136"/>
            <a:ext cx="3051000" cy="203400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000" y="4653136"/>
            <a:ext cx="3051000" cy="20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03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 bwMode="auto">
          <a:xfrm>
            <a:off x="323849" y="1700808"/>
            <a:ext cx="8596313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hu-HU" altLang="hu-HU" sz="4100" b="1" dirty="0">
                <a:solidFill>
                  <a:srgbClr val="595959"/>
                </a:solidFill>
              </a:rPr>
              <a:t>KÖSZÖNJÜK FIGYELMETEKET!</a:t>
            </a:r>
          </a:p>
        </p:txBody>
      </p:sp>
      <p:sp>
        <p:nvSpPr>
          <p:cNvPr id="3" name="Cím 1"/>
          <p:cNvSpPr txBox="1">
            <a:spLocks/>
          </p:cNvSpPr>
          <p:nvPr/>
        </p:nvSpPr>
        <p:spPr>
          <a:xfrm>
            <a:off x="323849" y="2852936"/>
            <a:ext cx="8596313" cy="2304256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hu-HU" sz="3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  <a:t>MAGYAR PARALIMPIAI BIZOTTSÁG </a:t>
            </a:r>
          </a:p>
          <a:p>
            <a:pPr algn="ctr">
              <a:defRPr/>
            </a:pPr>
            <a:endParaRPr lang="hu-HU" sz="3200" b="1" dirty="0">
              <a:solidFill>
                <a:schemeClr val="tx1">
                  <a:lumMod val="65000"/>
                  <a:lumOff val="35000"/>
                </a:schemeClr>
              </a:solidFill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hu-HU" sz="3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  <a:t>FOGYATÉKOSOK ORSZÁGOS DIÁK-, VERSENY- ÉS SZABADIDŐSPORT SZÖVETSÉG</a:t>
            </a:r>
          </a:p>
          <a:p>
            <a:pPr algn="ctr">
              <a:defRPr/>
            </a:pPr>
            <a:endParaRPr lang="hu-HU" sz="3200" b="1" dirty="0">
              <a:solidFill>
                <a:schemeClr val="tx1">
                  <a:lumMod val="65000"/>
                  <a:lumOff val="35000"/>
                </a:schemeClr>
              </a:solidFill>
              <a:cs typeface="Calibri" panose="020F0502020204030204" pitchFamily="34" charset="0"/>
            </a:endParaRPr>
          </a:p>
          <a:p>
            <a:pPr algn="ctr">
              <a:defRPr/>
            </a:pPr>
            <a:endParaRPr lang="hu-HU" sz="3200" b="1" dirty="0">
              <a:solidFill>
                <a:schemeClr val="tx1">
                  <a:lumMod val="65000"/>
                  <a:lumOff val="35000"/>
                </a:schemeClr>
              </a:solidFill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hu-HU" sz="3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www.hparalimpia.hu</a:t>
            </a:r>
            <a:endParaRPr lang="hu-HU" sz="3200" b="1" dirty="0">
              <a:solidFill>
                <a:schemeClr val="tx1">
                  <a:lumMod val="65000"/>
                  <a:lumOff val="35000"/>
                </a:schemeClr>
              </a:solidFill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hu-HU" sz="3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www.fodisz.hu</a:t>
            </a:r>
            <a:endParaRPr lang="hu-HU" sz="3200" b="1" dirty="0">
              <a:solidFill>
                <a:schemeClr val="tx1">
                  <a:lumMod val="65000"/>
                  <a:lumOff val="35000"/>
                </a:schemeClr>
              </a:solidFill>
              <a:cs typeface="Calibri" panose="020F0502020204030204" pitchFamily="34" charset="0"/>
            </a:endParaRPr>
          </a:p>
          <a:p>
            <a:pPr algn="ctr">
              <a:defRPr/>
            </a:pPr>
            <a:endParaRPr lang="hu-HU" sz="3200" b="1" dirty="0">
              <a:solidFill>
                <a:schemeClr val="tx1">
                  <a:lumMod val="65000"/>
                  <a:lumOff val="35000"/>
                </a:schemeClr>
              </a:solidFill>
              <a:cs typeface="Calibri" panose="020F0502020204030204" pitchFamily="34" charset="0"/>
            </a:endParaRPr>
          </a:p>
          <a:p>
            <a:pPr algn="ctr">
              <a:defRPr/>
            </a:pPr>
            <a:endParaRPr lang="hu-HU" sz="3200" b="1" dirty="0">
              <a:solidFill>
                <a:schemeClr val="tx1">
                  <a:lumMod val="65000"/>
                  <a:lumOff val="35000"/>
                </a:schemeClr>
              </a:solidFill>
              <a:cs typeface="Calibri" panose="020F0502020204030204" pitchFamily="34" charset="0"/>
            </a:endParaRPr>
          </a:p>
          <a:p>
            <a:pPr algn="ctr">
              <a:defRPr/>
            </a:pPr>
            <a:endParaRPr lang="hu-HU" sz="3200" b="1" dirty="0">
              <a:solidFill>
                <a:schemeClr val="tx1">
                  <a:lumMod val="65000"/>
                  <a:lumOff val="35000"/>
                </a:schemeClr>
              </a:solidFill>
              <a:cs typeface="Calibri" panose="020F0502020204030204" pitchFamily="34" charset="0"/>
            </a:endParaRPr>
          </a:p>
          <a:p>
            <a:pPr algn="ctr">
              <a:defRPr/>
            </a:pPr>
            <a:endParaRPr lang="hu-HU" sz="2500" b="1" dirty="0">
              <a:solidFill>
                <a:schemeClr val="tx1">
                  <a:lumMod val="65000"/>
                  <a:lumOff val="35000"/>
                </a:schemeClr>
              </a:solidFill>
              <a:cs typeface="Calibri" panose="020F050202020403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634051"/>
            <a:ext cx="2232674" cy="84327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309994"/>
            <a:ext cx="1224136" cy="116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964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altLang="hu-H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MPN LÉLEKMOZGATÓ PROGRAM</a:t>
            </a:r>
            <a:endParaRPr lang="hu-H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Kép 2" descr="montázs lélekmozgató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67544" y="1238316"/>
            <a:ext cx="820891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017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altLang="hu-H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MPN LÉLEKMOZGATÓ PROGRAM</a:t>
            </a:r>
            <a:endParaRPr lang="hu-HU" sz="3200" dirty="0">
              <a:latin typeface="+mj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19" y="1052736"/>
            <a:ext cx="8507288" cy="4281339"/>
          </a:xfrm>
        </p:spPr>
        <p:txBody>
          <a:bodyPr>
            <a:normAutofit/>
          </a:bodyPr>
          <a:lstStyle/>
          <a:p>
            <a:pPr algn="just"/>
            <a:r>
              <a:rPr lang="hu-HU" sz="2000" dirty="0">
                <a:latin typeface="+mn-lt"/>
              </a:rPr>
              <a:t>A Magyar Országgyűlés 2017. decemberi 12-i ülésén határozatába foglalta, hogy minden év február 22-én, a Magyar Mozgáskorlátozottak </a:t>
            </a:r>
            <a:r>
              <a:rPr lang="hu-HU" sz="2000" dirty="0" err="1">
                <a:latin typeface="+mn-lt"/>
              </a:rPr>
              <a:t>Halassy</a:t>
            </a:r>
            <a:r>
              <a:rPr lang="hu-HU" sz="2000" dirty="0">
                <a:latin typeface="+mn-lt"/>
              </a:rPr>
              <a:t> Olivér Sportegyesülete 1970-es alapításának napján ünnepeljük a Magyar Parasport Napját. Az első megemlékezésre így 2018. február 22-én került sor.</a:t>
            </a:r>
          </a:p>
          <a:p>
            <a:pPr algn="just"/>
            <a:r>
              <a:rPr lang="hu-HU" sz="2000" dirty="0">
                <a:latin typeface="+mn-lt"/>
              </a:rPr>
              <a:t>A mai magyar </a:t>
            </a:r>
            <a:r>
              <a:rPr lang="hu-HU" sz="2000" dirty="0" err="1">
                <a:latin typeface="+mn-lt"/>
              </a:rPr>
              <a:t>parasport</a:t>
            </a:r>
            <a:r>
              <a:rPr lang="hu-HU" sz="2000" dirty="0">
                <a:latin typeface="+mn-lt"/>
              </a:rPr>
              <a:t> kialakulásában döntő jelentőségű volt az első, intézményesített sportszervezet létrehozása, az alapításban olyan legendák vettek részt, mint Tauber Zoltán, hazánk első </a:t>
            </a:r>
            <a:r>
              <a:rPr lang="hu-HU" sz="2000" dirty="0" err="1">
                <a:latin typeface="+mn-lt"/>
              </a:rPr>
              <a:t>paralimpiai</a:t>
            </a:r>
            <a:r>
              <a:rPr lang="hu-HU" sz="2000" dirty="0">
                <a:latin typeface="+mn-lt"/>
              </a:rPr>
              <a:t> bajnoka vagy Fejes András, aki az első magyar </a:t>
            </a:r>
            <a:r>
              <a:rPr lang="hu-HU" sz="2000" dirty="0" err="1">
                <a:latin typeface="+mn-lt"/>
              </a:rPr>
              <a:t>paralimpiai</a:t>
            </a:r>
            <a:r>
              <a:rPr lang="hu-HU" sz="2000" dirty="0">
                <a:latin typeface="+mn-lt"/>
              </a:rPr>
              <a:t> érmet nyerte.</a:t>
            </a:r>
          </a:p>
          <a:p>
            <a:pPr algn="just"/>
            <a:r>
              <a:rPr lang="hu-HU" sz="2000" dirty="0">
                <a:latin typeface="+mn-lt"/>
              </a:rPr>
              <a:t>A </a:t>
            </a:r>
            <a:r>
              <a:rPr lang="hu-HU" sz="2000" dirty="0" err="1">
                <a:latin typeface="+mn-lt"/>
              </a:rPr>
              <a:t>paralimpia</a:t>
            </a:r>
            <a:r>
              <a:rPr lang="hu-HU" sz="2000" dirty="0">
                <a:latin typeface="+mn-lt"/>
              </a:rPr>
              <a:t> mottója: „a lélek mozgásban”. Ha a lélek mozdul, a szándék, akarat, elszántság, céltudatosság és az érzelem feltör, a testet mozgásra, cselekvésre kényszeríti. Ahhoz, hogy a lélek mozduljon, megismerés, tapasztalás, megértés, befogadás, azonosulás szükséges.</a:t>
            </a:r>
            <a:endParaRPr lang="hu-HU" sz="1600" dirty="0">
              <a:latin typeface="+mn-lt"/>
            </a:endParaRPr>
          </a:p>
          <a:p>
            <a:pPr marL="400050" lvl="1" indent="0">
              <a:buNone/>
            </a:pPr>
            <a:r>
              <a:rPr lang="hu-HU" sz="2000" dirty="0">
                <a:latin typeface="+mn-lt"/>
              </a:rPr>
              <a:t>LÉLEKMOZGATÓ névre keresztelt programunkkal ezt kívánjuk segíteni.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63" y="5406083"/>
            <a:ext cx="5632001" cy="1290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102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480720" cy="706090"/>
          </a:xfrm>
        </p:spPr>
        <p:txBody>
          <a:bodyPr>
            <a:noAutofit/>
          </a:bodyPr>
          <a:lstStyle/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NEM MINDEN PARASPORT PARALIMPIAI SPORT, DE MINDEN PARALIMPIAI SPORT PARASPORT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268760"/>
            <a:ext cx="8424936" cy="5256584"/>
          </a:xfrm>
        </p:spPr>
        <p:txBody>
          <a:bodyPr>
            <a:normAutofit lnSpcReduction="10000"/>
          </a:bodyPr>
          <a:lstStyle/>
          <a:p>
            <a:r>
              <a:rPr lang="hu-HU" sz="1800" dirty="0">
                <a:latin typeface="+mn-lt"/>
              </a:rPr>
              <a:t>A </a:t>
            </a:r>
            <a:r>
              <a:rPr lang="hu-HU" sz="1800" dirty="0" err="1">
                <a:latin typeface="+mn-lt"/>
              </a:rPr>
              <a:t>para</a:t>
            </a:r>
            <a:r>
              <a:rPr lang="hu-HU" sz="1800" dirty="0">
                <a:latin typeface="+mn-lt"/>
              </a:rPr>
              <a:t> szó jelentése: párhuzamos</a:t>
            </a:r>
          </a:p>
          <a:p>
            <a:r>
              <a:rPr lang="hu-HU" sz="1800" dirty="0">
                <a:latin typeface="+mn-lt"/>
              </a:rPr>
              <a:t>A </a:t>
            </a:r>
            <a:r>
              <a:rPr lang="hu-HU" sz="1800" dirty="0" err="1">
                <a:latin typeface="+mn-lt"/>
              </a:rPr>
              <a:t>parasport</a:t>
            </a:r>
            <a:r>
              <a:rPr lang="hu-HU" sz="1800" dirty="0">
                <a:latin typeface="+mn-lt"/>
              </a:rPr>
              <a:t> </a:t>
            </a:r>
            <a:r>
              <a:rPr lang="hu-HU" sz="1800" dirty="0" err="1">
                <a:latin typeface="+mn-lt"/>
              </a:rPr>
              <a:t>a</a:t>
            </a:r>
            <a:r>
              <a:rPr lang="hu-HU" sz="1800" dirty="0">
                <a:latin typeface="+mn-lt"/>
              </a:rPr>
              <a:t> fogyatékos emberek által gyakorolható sportágak gyűjtőneve.</a:t>
            </a:r>
          </a:p>
          <a:p>
            <a:r>
              <a:rPr lang="hu-HU" sz="1800" dirty="0">
                <a:latin typeface="+mn-lt"/>
              </a:rPr>
              <a:t>5+1 fogyatékossági típus: </a:t>
            </a:r>
          </a:p>
          <a:p>
            <a:pPr lvl="1"/>
            <a:r>
              <a:rPr lang="hu-HU" sz="1800" dirty="0">
                <a:latin typeface="+mn-lt"/>
              </a:rPr>
              <a:t>látás</a:t>
            </a:r>
          </a:p>
          <a:p>
            <a:pPr lvl="1"/>
            <a:r>
              <a:rPr lang="hu-HU" sz="1800" dirty="0">
                <a:latin typeface="+mn-lt"/>
              </a:rPr>
              <a:t>hallás</a:t>
            </a:r>
          </a:p>
          <a:p>
            <a:pPr lvl="1"/>
            <a:r>
              <a:rPr lang="hu-HU" sz="1800" dirty="0">
                <a:latin typeface="+mn-lt"/>
              </a:rPr>
              <a:t>beszéd*</a:t>
            </a:r>
          </a:p>
          <a:p>
            <a:pPr lvl="1"/>
            <a:r>
              <a:rPr lang="hu-HU" sz="1800" dirty="0">
                <a:latin typeface="+mn-lt"/>
              </a:rPr>
              <a:t>mozgás</a:t>
            </a:r>
          </a:p>
          <a:p>
            <a:pPr lvl="1"/>
            <a:r>
              <a:rPr lang="hu-HU" sz="1800" dirty="0">
                <a:latin typeface="+mn-lt"/>
              </a:rPr>
              <a:t>értelmi </a:t>
            </a:r>
          </a:p>
          <a:p>
            <a:pPr lvl="1"/>
            <a:r>
              <a:rPr lang="hu-HU" sz="1800" dirty="0">
                <a:latin typeface="+mn-lt"/>
              </a:rPr>
              <a:t>+ szervátültetett</a:t>
            </a:r>
          </a:p>
          <a:p>
            <a:pPr marL="400050" lvl="1" indent="0">
              <a:buNone/>
            </a:pPr>
            <a:r>
              <a:rPr lang="hu-HU" sz="1600" i="1" dirty="0">
                <a:latin typeface="+mn-lt"/>
              </a:rPr>
              <a:t>* </a:t>
            </a:r>
            <a:r>
              <a:rPr lang="hu-HU" sz="1400" i="1" dirty="0">
                <a:latin typeface="+mn-lt"/>
              </a:rPr>
              <a:t>Mivel a beszédfogyatékosság a sport világában nem jelent olyan akadályozottságot, amely speciális körülmények, feltételek biztosítását igényli, másrészt a beszédfogyatékosság sok esetben más fogyatékossági típussal együtt jelenik meg, a sportrendszerben nincs külön versenyrendszere a beszédfogyatékossággal élő embertársainknak. </a:t>
            </a:r>
          </a:p>
          <a:p>
            <a:pPr marL="0" indent="0">
              <a:buNone/>
            </a:pPr>
            <a:endParaRPr lang="hu-HU" sz="1100" dirty="0">
              <a:latin typeface="+mn-lt"/>
            </a:endParaRPr>
          </a:p>
          <a:p>
            <a:pPr marL="0" indent="0">
              <a:buNone/>
            </a:pPr>
            <a:r>
              <a:rPr lang="hu-HU" sz="2400" dirty="0">
                <a:latin typeface="+mn-lt"/>
              </a:rPr>
              <a:t>Helyes szóhasználat:</a:t>
            </a:r>
          </a:p>
          <a:p>
            <a:pPr marL="400050" lvl="1" indent="0">
              <a:buNone/>
            </a:pPr>
            <a:r>
              <a:rPr lang="hu-HU" sz="1600" dirty="0">
                <a:latin typeface="+mn-lt"/>
              </a:rPr>
              <a:t>SIKET – </a:t>
            </a:r>
            <a:r>
              <a:rPr lang="hu-HU" sz="1600" strike="sngStrike" dirty="0">
                <a:latin typeface="+mn-lt"/>
              </a:rPr>
              <a:t>süket</a:t>
            </a:r>
            <a:r>
              <a:rPr lang="hu-HU" sz="1600" dirty="0">
                <a:latin typeface="+mn-lt"/>
              </a:rPr>
              <a:t> </a:t>
            </a:r>
          </a:p>
          <a:p>
            <a:pPr marL="400050" lvl="1" indent="0">
              <a:buNone/>
            </a:pPr>
            <a:r>
              <a:rPr lang="hu-HU" sz="1600" dirty="0">
                <a:latin typeface="+mn-lt"/>
              </a:rPr>
              <a:t>ÉRTELMI FOGYATÉKOS – </a:t>
            </a:r>
            <a:r>
              <a:rPr lang="hu-HU" sz="1600" strike="sngStrike" dirty="0">
                <a:latin typeface="+mn-lt"/>
              </a:rPr>
              <a:t>szellemi fogyatékos</a:t>
            </a:r>
            <a:r>
              <a:rPr lang="hu-HU" sz="1600" dirty="0">
                <a:latin typeface="+mn-lt"/>
              </a:rPr>
              <a:t> </a:t>
            </a:r>
          </a:p>
          <a:p>
            <a:pPr marL="400050" lvl="1" indent="0">
              <a:buNone/>
            </a:pPr>
            <a:r>
              <a:rPr lang="hu-HU" sz="1600" dirty="0">
                <a:latin typeface="+mn-lt"/>
              </a:rPr>
              <a:t>KEREKESSZÉK – </a:t>
            </a:r>
            <a:r>
              <a:rPr lang="hu-HU" sz="1600" strike="sngStrike" dirty="0">
                <a:latin typeface="+mn-lt"/>
              </a:rPr>
              <a:t>tolószék</a:t>
            </a:r>
            <a:r>
              <a:rPr lang="hu-HU" sz="1600" dirty="0">
                <a:latin typeface="+mn-lt"/>
              </a:rPr>
              <a:t> </a:t>
            </a:r>
          </a:p>
          <a:p>
            <a:pPr marL="400050" lvl="1" indent="0">
              <a:buNone/>
            </a:pPr>
            <a:r>
              <a:rPr lang="hu-HU" sz="1600" dirty="0">
                <a:latin typeface="+mn-lt"/>
              </a:rPr>
              <a:t>ÉP – </a:t>
            </a:r>
            <a:r>
              <a:rPr lang="hu-HU" sz="1600" strike="sngStrike" dirty="0">
                <a:latin typeface="+mn-lt"/>
              </a:rPr>
              <a:t>egészséges</a:t>
            </a:r>
            <a:r>
              <a:rPr lang="hu-HU" sz="1600" dirty="0">
                <a:latin typeface="+mn-lt"/>
              </a:rPr>
              <a:t> </a:t>
            </a:r>
          </a:p>
          <a:p>
            <a:pPr marL="400050" lvl="1" indent="0">
              <a:buNone/>
            </a:pP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01511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a PARALIMPIAI MOZGALOM TÖRTÉNETE, hazai vonatkozása</a:t>
            </a:r>
            <a:endParaRPr lang="hu-H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3560" y="3219351"/>
            <a:ext cx="8460432" cy="34290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hu-HU" altLang="hu-HU" sz="2300" b="1" dirty="0">
                <a:latin typeface="+mn-lt"/>
                <a:cs typeface="Calibri" panose="020F0502020204030204" pitchFamily="34" charset="0"/>
              </a:rPr>
              <a:t>1929</a:t>
            </a:r>
            <a:r>
              <a:rPr lang="hu-HU" altLang="hu-HU" sz="2300" dirty="0">
                <a:latin typeface="+mn-lt"/>
                <a:cs typeface="Calibri" panose="020F0502020204030204" pitchFamily="34" charset="0"/>
              </a:rPr>
              <a:t>: Nyomorékok Sport Egyesülete (NYSE)</a:t>
            </a:r>
          </a:p>
          <a:p>
            <a:pPr>
              <a:lnSpc>
                <a:spcPct val="120000"/>
              </a:lnSpc>
            </a:pPr>
            <a:r>
              <a:rPr lang="hu-HU" altLang="hu-HU" sz="2300" b="1" u="sng" dirty="0">
                <a:latin typeface="+mn-lt"/>
                <a:cs typeface="Calibri" panose="020F0502020204030204" pitchFamily="34" charset="0"/>
              </a:rPr>
              <a:t>1970. </a:t>
            </a:r>
            <a:r>
              <a:rPr lang="hu-HU" altLang="hu-HU" sz="2300" u="sng" dirty="0">
                <a:latin typeface="+mn-lt"/>
                <a:cs typeface="Calibri" panose="020F0502020204030204" pitchFamily="34" charset="0"/>
              </a:rPr>
              <a:t>február 22.: Halassy Olivér Sport Club (HOSC) – Tauber Zoltán, Fejes András</a:t>
            </a:r>
          </a:p>
          <a:p>
            <a:pPr>
              <a:lnSpc>
                <a:spcPct val="120000"/>
              </a:lnSpc>
            </a:pPr>
            <a:r>
              <a:rPr lang="hu-HU" altLang="hu-HU" sz="2300" b="1" dirty="0">
                <a:latin typeface="+mn-lt"/>
                <a:cs typeface="Calibri" panose="020F0502020204030204" pitchFamily="34" charset="0"/>
              </a:rPr>
              <a:t>1972: </a:t>
            </a:r>
            <a:r>
              <a:rPr lang="hu-HU" altLang="hu-HU" sz="2300" dirty="0">
                <a:latin typeface="+mn-lt"/>
                <a:cs typeface="Calibri" panose="020F0502020204030204" pitchFamily="34" charset="0"/>
              </a:rPr>
              <a:t>Heidelberg, első magyar </a:t>
            </a:r>
            <a:r>
              <a:rPr lang="hu-HU" altLang="hu-HU" sz="2300" dirty="0" err="1">
                <a:latin typeface="+mn-lt"/>
                <a:cs typeface="Calibri" panose="020F0502020204030204" pitchFamily="34" charset="0"/>
              </a:rPr>
              <a:t>paralimpiai</a:t>
            </a:r>
            <a:r>
              <a:rPr lang="hu-HU" altLang="hu-HU" sz="2300" dirty="0">
                <a:latin typeface="+mn-lt"/>
                <a:cs typeface="Calibri" panose="020F0502020204030204" pitchFamily="34" charset="0"/>
              </a:rPr>
              <a:t> érem; Fejes András atlétika, bronz</a:t>
            </a:r>
          </a:p>
          <a:p>
            <a:pPr>
              <a:lnSpc>
                <a:spcPct val="120000"/>
              </a:lnSpc>
            </a:pPr>
            <a:r>
              <a:rPr lang="hu-HU" altLang="hu-HU" sz="2300" b="1" dirty="0">
                <a:latin typeface="+mn-lt"/>
                <a:cs typeface="Calibri" panose="020F0502020204030204" pitchFamily="34" charset="0"/>
              </a:rPr>
              <a:t>1976: </a:t>
            </a:r>
            <a:r>
              <a:rPr lang="hu-HU" altLang="hu-HU" sz="2300" dirty="0" err="1">
                <a:latin typeface="+mn-lt"/>
                <a:cs typeface="Calibri" panose="020F0502020204030204" pitchFamily="34" charset="0"/>
              </a:rPr>
              <a:t>Torontolympiad</a:t>
            </a:r>
            <a:r>
              <a:rPr lang="hu-HU" altLang="hu-HU" sz="2300" dirty="0">
                <a:latin typeface="+mn-lt"/>
                <a:cs typeface="Calibri" panose="020F0502020204030204" pitchFamily="34" charset="0"/>
              </a:rPr>
              <a:t>, első magyar </a:t>
            </a:r>
            <a:r>
              <a:rPr lang="hu-HU" altLang="hu-HU" sz="2300" dirty="0" err="1">
                <a:latin typeface="+mn-lt"/>
                <a:cs typeface="Calibri" panose="020F0502020204030204" pitchFamily="34" charset="0"/>
              </a:rPr>
              <a:t>paralimpiai</a:t>
            </a:r>
            <a:r>
              <a:rPr lang="hu-HU" altLang="hu-HU" sz="2300" dirty="0">
                <a:latin typeface="+mn-lt"/>
                <a:cs typeface="Calibri" panose="020F0502020204030204" pitchFamily="34" charset="0"/>
              </a:rPr>
              <a:t> aranyérem; Tauber Zoltán para asztalitenisz</a:t>
            </a:r>
          </a:p>
          <a:p>
            <a:pPr>
              <a:lnSpc>
                <a:spcPct val="120000"/>
              </a:lnSpc>
            </a:pPr>
            <a:r>
              <a:rPr lang="hu-HU" altLang="hu-HU" sz="2300" b="1" dirty="0">
                <a:latin typeface="+mn-lt"/>
                <a:cs typeface="Calibri" panose="020F0502020204030204" pitchFamily="34" charset="0"/>
              </a:rPr>
              <a:t>1983: </a:t>
            </a:r>
            <a:r>
              <a:rPr lang="hu-HU" altLang="hu-HU" sz="2300" dirty="0">
                <a:latin typeface="+mn-lt"/>
                <a:cs typeface="Calibri" panose="020F0502020204030204" pitchFamily="34" charset="0"/>
              </a:rPr>
              <a:t>Magyarország csatlakozik a Fogyatékosok Nemzetközi Sportszervezetéhez</a:t>
            </a:r>
          </a:p>
          <a:p>
            <a:pPr>
              <a:lnSpc>
                <a:spcPct val="120000"/>
              </a:lnSpc>
            </a:pPr>
            <a:r>
              <a:rPr lang="hu-HU" altLang="hu-HU" sz="2300" b="1" dirty="0">
                <a:latin typeface="+mn-lt"/>
                <a:cs typeface="Calibri" panose="020F0502020204030204" pitchFamily="34" charset="0"/>
              </a:rPr>
              <a:t>1984: </a:t>
            </a:r>
            <a:r>
              <a:rPr lang="hu-HU" altLang="hu-HU" sz="2300" dirty="0">
                <a:latin typeface="+mn-lt"/>
                <a:cs typeface="Calibri" panose="020F0502020204030204" pitchFamily="34" charset="0"/>
              </a:rPr>
              <a:t>New York &amp; </a:t>
            </a:r>
            <a:r>
              <a:rPr lang="hu-HU" altLang="hu-HU" sz="2300" dirty="0" err="1">
                <a:latin typeface="+mn-lt"/>
                <a:cs typeface="Calibri" panose="020F0502020204030204" pitchFamily="34" charset="0"/>
              </a:rPr>
              <a:t>Stoke</a:t>
            </a:r>
            <a:r>
              <a:rPr lang="hu-HU" altLang="hu-HU" sz="2300" dirty="0">
                <a:latin typeface="+mn-lt"/>
                <a:cs typeface="Calibri" panose="020F0502020204030204" pitchFamily="34" charset="0"/>
              </a:rPr>
              <a:t> </a:t>
            </a:r>
            <a:r>
              <a:rPr lang="hu-HU" altLang="hu-HU" sz="2300" dirty="0" err="1">
                <a:latin typeface="+mn-lt"/>
                <a:cs typeface="Calibri" panose="020F0502020204030204" pitchFamily="34" charset="0"/>
              </a:rPr>
              <a:t>Mandeville</a:t>
            </a:r>
            <a:r>
              <a:rPr lang="hu-HU" altLang="hu-HU" sz="2300" dirty="0">
                <a:latin typeface="+mn-lt"/>
                <a:cs typeface="Calibri" panose="020F0502020204030204" pitchFamily="34" charset="0"/>
              </a:rPr>
              <a:t>– legsikeresebb magyar paralimpiai szereplés– 12 arany, 13 ezüst és 3 bronzérem</a:t>
            </a:r>
          </a:p>
          <a:p>
            <a:pPr>
              <a:lnSpc>
                <a:spcPct val="120000"/>
              </a:lnSpc>
            </a:pPr>
            <a:r>
              <a:rPr lang="hu-HU" altLang="hu-HU" sz="2300" b="1" dirty="0">
                <a:latin typeface="+mn-lt"/>
                <a:cs typeface="Calibri" panose="020F0502020204030204" pitchFamily="34" charset="0"/>
              </a:rPr>
              <a:t>1997: </a:t>
            </a:r>
            <a:r>
              <a:rPr lang="hu-HU" altLang="hu-HU" sz="2300" dirty="0">
                <a:latin typeface="+mn-lt"/>
                <a:cs typeface="Calibri" panose="020F0502020204030204" pitchFamily="34" charset="0"/>
              </a:rPr>
              <a:t>Megalakul a Magyar Paralimpiai Bizottság, mozgássérült, látássérült, enyhén értelmi sérült sportolók</a:t>
            </a:r>
          </a:p>
          <a:p>
            <a:pPr>
              <a:lnSpc>
                <a:spcPct val="120000"/>
              </a:lnSpc>
            </a:pPr>
            <a:r>
              <a:rPr lang="hu-HU" altLang="hu-HU" sz="2300" b="1" dirty="0">
                <a:latin typeface="+mn-lt"/>
                <a:cs typeface="Calibri" panose="020F0502020204030204" pitchFamily="34" charset="0"/>
              </a:rPr>
              <a:t>2016: </a:t>
            </a:r>
            <a:r>
              <a:rPr lang="hu-HU" altLang="hu-HU" sz="2300" dirty="0">
                <a:latin typeface="+mn-lt"/>
                <a:cs typeface="Calibri" panose="020F0502020204030204" pitchFamily="34" charset="0"/>
              </a:rPr>
              <a:t>az MPB Közgyűlése a </a:t>
            </a:r>
            <a:r>
              <a:rPr lang="hu-HU" altLang="hu-HU" sz="2300" dirty="0" err="1">
                <a:latin typeface="+mn-lt"/>
                <a:cs typeface="Calibri" panose="020F0502020204030204" pitchFamily="34" charset="0"/>
              </a:rPr>
              <a:t>Paralimpikonok</a:t>
            </a:r>
            <a:r>
              <a:rPr lang="hu-HU" altLang="hu-HU" sz="2300" dirty="0">
                <a:latin typeface="+mn-lt"/>
                <a:cs typeface="Calibri" panose="020F0502020204030204" pitchFamily="34" charset="0"/>
              </a:rPr>
              <a:t> Klubjának jogutódjaként létrehozza a Paralimpiai Bajnokok Klubját – </a:t>
            </a:r>
            <a:r>
              <a:rPr lang="hu-HU" altLang="hu-HU" sz="2300" u="sng" dirty="0">
                <a:latin typeface="+mn-lt"/>
                <a:cs typeface="Calibri" panose="020F0502020204030204" pitchFamily="34" charset="0"/>
              </a:rPr>
              <a:t>hazánknak 32 paralimpiai bajnoka van</a:t>
            </a:r>
          </a:p>
          <a:p>
            <a:pPr>
              <a:lnSpc>
                <a:spcPct val="120000"/>
              </a:lnSpc>
            </a:pPr>
            <a:r>
              <a:rPr lang="hu-HU" altLang="hu-HU" sz="2300" b="1" dirty="0">
                <a:latin typeface="+mn-lt"/>
                <a:cs typeface="Calibri" panose="020F0502020204030204" pitchFamily="34" charset="0"/>
              </a:rPr>
              <a:t>2017: </a:t>
            </a:r>
            <a:r>
              <a:rPr lang="hu-HU" altLang="hu-HU" sz="2300" dirty="0">
                <a:latin typeface="+mn-lt"/>
                <a:cs typeface="Calibri" panose="020F0502020204030204" pitchFamily="34" charset="0"/>
              </a:rPr>
              <a:t>A Magyar Paralimpiai Bizottság Köztestületté alakul</a:t>
            </a:r>
          </a:p>
          <a:p>
            <a:endParaRPr lang="hu-H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433" y="1316306"/>
            <a:ext cx="1669860" cy="1703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685" y="1506213"/>
            <a:ext cx="2690563" cy="1513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zövegdoboz 5"/>
          <p:cNvSpPr txBox="1"/>
          <p:nvPr/>
        </p:nvSpPr>
        <p:spPr>
          <a:xfrm>
            <a:off x="107504" y="1372692"/>
            <a:ext cx="493204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/>
              <a:t>II. világháború után</a:t>
            </a:r>
            <a:r>
              <a:rPr lang="hu-HU" sz="1600" dirty="0"/>
              <a:t>: </a:t>
            </a:r>
            <a:r>
              <a:rPr lang="hu-HU" sz="1600" dirty="0" err="1"/>
              <a:t>Stoke</a:t>
            </a:r>
            <a:r>
              <a:rPr lang="hu-HU" sz="1600" dirty="0"/>
              <a:t> </a:t>
            </a:r>
            <a:r>
              <a:rPr lang="hu-HU" sz="1600" dirty="0" err="1"/>
              <a:t>Mandeville</a:t>
            </a:r>
            <a:r>
              <a:rPr lang="hu-HU" sz="1600" dirty="0"/>
              <a:t> – sport általi rehabilitáció, Sir Ludvig </a:t>
            </a:r>
            <a:r>
              <a:rPr lang="hu-HU" sz="1600" dirty="0" err="1"/>
              <a:t>Guttman</a:t>
            </a:r>
            <a:endParaRPr lang="hu-H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/>
              <a:t>1948</a:t>
            </a:r>
            <a:r>
              <a:rPr lang="hu-HU" sz="1600" dirty="0"/>
              <a:t>: </a:t>
            </a:r>
            <a:r>
              <a:rPr lang="hu-HU" sz="1600" dirty="0" err="1"/>
              <a:t>Stoke</a:t>
            </a:r>
            <a:r>
              <a:rPr lang="hu-HU" sz="1600" dirty="0"/>
              <a:t> </a:t>
            </a:r>
            <a:r>
              <a:rPr lang="hu-HU" sz="1600" dirty="0" err="1"/>
              <a:t>Mandeville</a:t>
            </a:r>
            <a:r>
              <a:rPr lang="hu-HU" sz="1600" dirty="0"/>
              <a:t>-i Játékok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/>
              <a:t>1960</a:t>
            </a:r>
            <a:r>
              <a:rPr lang="hu-HU" sz="1600" dirty="0"/>
              <a:t>: Első </a:t>
            </a:r>
            <a:r>
              <a:rPr lang="hu-HU" sz="1600" dirty="0" err="1"/>
              <a:t>paralimpiai</a:t>
            </a:r>
            <a:r>
              <a:rPr lang="hu-HU" sz="1600" dirty="0"/>
              <a:t> játékok, Róma – 4 évente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/>
              <a:t>1988</a:t>
            </a:r>
            <a:r>
              <a:rPr lang="hu-HU" sz="1600" dirty="0"/>
              <a:t>: Olimpia és </a:t>
            </a:r>
            <a:r>
              <a:rPr lang="hu-HU" sz="1600" dirty="0" err="1"/>
              <a:t>paralimpia</a:t>
            </a:r>
            <a:r>
              <a:rPr lang="hu-HU" sz="1600" dirty="0"/>
              <a:t> ugyanazon a helyszínen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/>
              <a:t>1989</a:t>
            </a:r>
            <a:r>
              <a:rPr lang="hu-HU" sz="1600" dirty="0"/>
              <a:t>: Megalakul a Nemzetközi </a:t>
            </a:r>
            <a:r>
              <a:rPr lang="hu-HU" sz="1600" dirty="0" err="1"/>
              <a:t>Paralimpiai</a:t>
            </a:r>
            <a:r>
              <a:rPr lang="hu-HU" sz="1600" dirty="0"/>
              <a:t> Bizottság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34649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32000"/>
            <a:r>
              <a:rPr lang="hu-HU" sz="32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Hazai </a:t>
            </a:r>
            <a:r>
              <a:rPr lang="hu-HU" sz="3200" b="1" cap="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Parasportágak</a:t>
            </a:r>
            <a:endParaRPr lang="hu-H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51520" y="1196752"/>
            <a:ext cx="4896544" cy="4997153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altLang="hu-HU" sz="7200" b="1" dirty="0">
                <a:latin typeface="+mn-lt"/>
                <a:cs typeface="Calibri" panose="020F0502020204030204" pitchFamily="34" charset="0"/>
              </a:rPr>
              <a:t>Alpesi sí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altLang="hu-HU" sz="7200" b="1" dirty="0">
                <a:latin typeface="+mn-lt"/>
                <a:cs typeface="Calibri" panose="020F0502020204030204" pitchFamily="34" charset="0"/>
              </a:rPr>
              <a:t>Asztalitenisz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altLang="hu-HU" sz="7200" b="1" dirty="0">
                <a:latin typeface="+mn-lt"/>
                <a:cs typeface="Calibri" panose="020F0502020204030204" pitchFamily="34" charset="0"/>
              </a:rPr>
              <a:t>Atlétika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altLang="hu-HU" sz="7200" b="1" dirty="0">
                <a:latin typeface="+mn-lt"/>
                <a:cs typeface="Calibri" panose="020F0502020204030204" pitchFamily="34" charset="0"/>
              </a:rPr>
              <a:t>Biatlon, sífutás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altLang="hu-HU" sz="7200" b="1" dirty="0" err="1">
                <a:latin typeface="+mn-lt"/>
                <a:cs typeface="Calibri" panose="020F0502020204030204" pitchFamily="34" charset="0"/>
              </a:rPr>
              <a:t>Boccia</a:t>
            </a:r>
            <a:endParaRPr lang="hu-HU" altLang="hu-HU" sz="7200" b="1" dirty="0">
              <a:latin typeface="+mn-lt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u-HU" altLang="hu-HU" sz="7200" b="1" dirty="0" err="1">
                <a:latin typeface="+mn-lt"/>
                <a:cs typeface="Calibri" panose="020F0502020204030204" pitchFamily="34" charset="0"/>
              </a:rPr>
              <a:t>Curling</a:t>
            </a:r>
            <a:endParaRPr lang="hu-HU" altLang="hu-HU" sz="7200" b="1" dirty="0">
              <a:latin typeface="+mn-lt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u-HU" altLang="hu-HU" sz="7200" b="1" dirty="0">
                <a:latin typeface="+mn-lt"/>
                <a:cs typeface="Calibri" panose="020F0502020204030204" pitchFamily="34" charset="0"/>
              </a:rPr>
              <a:t>Csörgőlabda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altLang="hu-HU" sz="7200" dirty="0">
                <a:latin typeface="+mn-lt"/>
                <a:cs typeface="Calibri" panose="020F0502020204030204" pitchFamily="34" charset="0"/>
              </a:rPr>
              <a:t>Darts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altLang="hu-HU" sz="7200" b="1" dirty="0">
                <a:latin typeface="+mn-lt"/>
                <a:cs typeface="Calibri" panose="020F0502020204030204" pitchFamily="34" charset="0"/>
              </a:rPr>
              <a:t>Erőemelés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altLang="hu-HU" sz="7200" b="1" dirty="0">
                <a:latin typeface="+mn-lt"/>
                <a:cs typeface="Calibri" panose="020F0502020204030204" pitchFamily="34" charset="0"/>
              </a:rPr>
              <a:t>Evezés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altLang="hu-HU" sz="7200" b="1" dirty="0">
                <a:latin typeface="+mn-lt"/>
                <a:cs typeface="Calibri" panose="020F0502020204030204" pitchFamily="34" charset="0"/>
              </a:rPr>
              <a:t>Íjászat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altLang="hu-HU" sz="7200" b="1" dirty="0">
                <a:latin typeface="+mn-lt"/>
                <a:cs typeface="Calibri" panose="020F0502020204030204" pitchFamily="34" charset="0"/>
              </a:rPr>
              <a:t>Jégkorong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altLang="hu-HU" sz="7200" b="1" dirty="0">
                <a:latin typeface="+mn-lt"/>
                <a:cs typeface="Calibri" panose="020F0502020204030204" pitchFamily="34" charset="0"/>
              </a:rPr>
              <a:t>Judo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altLang="hu-HU" sz="7200" b="1" dirty="0">
                <a:latin typeface="+mn-lt"/>
                <a:cs typeface="Calibri" panose="020F0502020204030204" pitchFamily="34" charset="0"/>
              </a:rPr>
              <a:t>Kajak-kenu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altLang="hu-HU" sz="7200" dirty="0">
                <a:latin typeface="+mn-lt"/>
                <a:cs typeface="Calibri" panose="020F0502020204030204" pitchFamily="34" charset="0"/>
              </a:rPr>
              <a:t>Karate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altLang="hu-HU" sz="7200" dirty="0">
                <a:latin typeface="+mn-lt"/>
                <a:cs typeface="Calibri" panose="020F0502020204030204" pitchFamily="34" charset="0"/>
              </a:rPr>
              <a:t>Kerekesszékes kézilabda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altLang="hu-HU" sz="7200" b="1" dirty="0">
                <a:latin typeface="+mn-lt"/>
                <a:cs typeface="Calibri" panose="020F0502020204030204" pitchFamily="34" charset="0"/>
              </a:rPr>
              <a:t>Kerekesszékes kosárlabda</a:t>
            </a:r>
          </a:p>
          <a:p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228606" y="1196752"/>
            <a:ext cx="4896544" cy="511256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9BBB59"/>
              </a:buClr>
              <a:buFont typeface="Wingdings" panose="05000000000000000000" pitchFamily="2" charset="2"/>
              <a:buChar char="Ø"/>
            </a:pPr>
            <a:r>
              <a:rPr lang="hu-HU" altLang="hu-HU" sz="7200" b="1" dirty="0">
                <a:latin typeface="+mn-lt"/>
              </a:rPr>
              <a:t>Kerekesszékes rögbi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9BBB59"/>
              </a:buClr>
              <a:buFont typeface="Wingdings" panose="05000000000000000000" pitchFamily="2" charset="2"/>
              <a:buChar char="Ø"/>
            </a:pPr>
            <a:r>
              <a:rPr lang="hu-HU" altLang="hu-HU" sz="7200" dirty="0">
                <a:latin typeface="+mn-lt"/>
              </a:rPr>
              <a:t>Kerekesszékes táncsport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9BBB59"/>
              </a:buClr>
              <a:buFont typeface="Wingdings" panose="05000000000000000000" pitchFamily="2" charset="2"/>
              <a:buChar char="Ø"/>
            </a:pPr>
            <a:r>
              <a:rPr lang="hu-HU" altLang="hu-HU" sz="7200" b="1" dirty="0">
                <a:latin typeface="+mn-lt"/>
              </a:rPr>
              <a:t>Kerekesszékes tenisz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9BBB59"/>
              </a:buClr>
              <a:buFont typeface="Wingdings" panose="05000000000000000000" pitchFamily="2" charset="2"/>
              <a:buChar char="Ø"/>
            </a:pPr>
            <a:r>
              <a:rPr lang="hu-HU" altLang="hu-HU" sz="7200" b="1" dirty="0">
                <a:latin typeface="+mn-lt"/>
              </a:rPr>
              <a:t>Kerekesszékes vívás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9BBB59"/>
              </a:buClr>
              <a:buFont typeface="Wingdings" panose="05000000000000000000" pitchFamily="2" charset="2"/>
              <a:buChar char="Ø"/>
            </a:pPr>
            <a:r>
              <a:rPr lang="hu-HU" altLang="hu-HU" sz="7200" b="1" dirty="0">
                <a:latin typeface="+mn-lt"/>
              </a:rPr>
              <a:t>Kerékpár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9BBB59"/>
              </a:buClr>
              <a:buFont typeface="Wingdings" panose="05000000000000000000" pitchFamily="2" charset="2"/>
              <a:buChar char="Ø"/>
            </a:pPr>
            <a:r>
              <a:rPr lang="hu-HU" altLang="hu-HU" sz="7200" b="1" dirty="0">
                <a:latin typeface="+mn-lt"/>
              </a:rPr>
              <a:t>Lovaglás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9BBB59"/>
              </a:buClr>
              <a:buFont typeface="Wingdings" panose="05000000000000000000" pitchFamily="2" charset="2"/>
              <a:buChar char="Ø"/>
            </a:pPr>
            <a:r>
              <a:rPr lang="hu-HU" altLang="hu-HU" sz="7200" b="1" dirty="0">
                <a:latin typeface="+mn-lt"/>
              </a:rPr>
              <a:t>Snowboard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9BBB59"/>
              </a:buClr>
              <a:buFont typeface="Wingdings" panose="05000000000000000000" pitchFamily="2" charset="2"/>
              <a:buChar char="Ø"/>
            </a:pPr>
            <a:r>
              <a:rPr lang="hu-HU" altLang="hu-HU" sz="7200" b="1" dirty="0">
                <a:latin typeface="+mn-lt"/>
              </a:rPr>
              <a:t>Sportlövészet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9BBB59"/>
              </a:buClr>
              <a:buFont typeface="Wingdings" panose="05000000000000000000" pitchFamily="2" charset="2"/>
              <a:buChar char="Ø"/>
            </a:pPr>
            <a:r>
              <a:rPr lang="hu-HU" altLang="hu-HU" sz="7200" dirty="0">
                <a:latin typeface="+mn-lt"/>
              </a:rPr>
              <a:t>Szkander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9BBB59"/>
              </a:buClr>
              <a:buFont typeface="Wingdings" panose="05000000000000000000" pitchFamily="2" charset="2"/>
              <a:buChar char="Ø"/>
            </a:pPr>
            <a:r>
              <a:rPr lang="hu-HU" altLang="hu-HU" sz="7200" b="1" dirty="0" err="1">
                <a:latin typeface="+mn-lt"/>
              </a:rPr>
              <a:t>Taekwondo</a:t>
            </a:r>
            <a:endParaRPr lang="hu-HU" altLang="hu-HU" sz="7200" b="1" dirty="0">
              <a:latin typeface="+mn-lt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9BBB59"/>
              </a:buClr>
              <a:buFont typeface="Wingdings" panose="05000000000000000000" pitchFamily="2" charset="2"/>
              <a:buChar char="Ø"/>
            </a:pPr>
            <a:r>
              <a:rPr lang="hu-HU" altLang="hu-HU" sz="7200" b="1" dirty="0">
                <a:latin typeface="+mn-lt"/>
              </a:rPr>
              <a:t>Tollaslabda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9BBB59"/>
              </a:buClr>
              <a:buFont typeface="Wingdings" panose="05000000000000000000" pitchFamily="2" charset="2"/>
              <a:buChar char="Ø"/>
            </a:pPr>
            <a:r>
              <a:rPr lang="hu-HU" altLang="hu-HU" sz="7200" dirty="0">
                <a:latin typeface="+mn-lt"/>
              </a:rPr>
              <a:t>Teke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9BBB59"/>
              </a:buClr>
              <a:buFont typeface="Wingdings" panose="05000000000000000000" pitchFamily="2" charset="2"/>
              <a:buChar char="Ø"/>
            </a:pPr>
            <a:r>
              <a:rPr lang="hu-HU" altLang="hu-HU" sz="7200" b="1" dirty="0">
                <a:latin typeface="+mn-lt"/>
              </a:rPr>
              <a:t>Triatlon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9BBB59"/>
              </a:buClr>
              <a:buFont typeface="Wingdings" panose="05000000000000000000" pitchFamily="2" charset="2"/>
              <a:buChar char="Ø"/>
            </a:pPr>
            <a:r>
              <a:rPr lang="hu-HU" altLang="hu-HU" sz="7200" b="1" dirty="0">
                <a:latin typeface="+mn-lt"/>
              </a:rPr>
              <a:t>Úszás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9BBB59"/>
              </a:buClr>
              <a:buFont typeface="Wingdings" panose="05000000000000000000" pitchFamily="2" charset="2"/>
              <a:buChar char="Ø"/>
            </a:pPr>
            <a:r>
              <a:rPr lang="hu-HU" altLang="hu-HU" sz="7200" b="1" dirty="0">
                <a:latin typeface="+mn-lt"/>
              </a:rPr>
              <a:t>Ülőröplabda</a:t>
            </a:r>
          </a:p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251520" y="6193905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i="1" dirty="0"/>
              <a:t>A vastagított betűvel jelölt sportágak </a:t>
            </a:r>
            <a:r>
              <a:rPr lang="hu-HU" sz="1400" i="1" dirty="0" err="1"/>
              <a:t>paralimpiai</a:t>
            </a:r>
            <a:r>
              <a:rPr lang="hu-HU" sz="1400" i="1" dirty="0"/>
              <a:t> </a:t>
            </a:r>
            <a:r>
              <a:rPr lang="hu-HU" sz="1400" i="1" dirty="0" err="1"/>
              <a:t>sportágak</a:t>
            </a:r>
            <a:endParaRPr lang="hu-HU" sz="1400" i="1" dirty="0"/>
          </a:p>
        </p:txBody>
      </p:sp>
    </p:spTree>
    <p:extLst>
      <p:ext uri="{BB962C8B-B14F-4D97-AF65-F5344CB8AC3E}">
        <p14:creationId xmlns:p14="http://schemas.microsoft.com/office/powerpoint/2010/main" val="1338571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713" y="1073383"/>
            <a:ext cx="3611287" cy="2880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840760" cy="706090"/>
          </a:xfrm>
        </p:spPr>
        <p:txBody>
          <a:bodyPr>
            <a:noAutofit/>
          </a:bodyPr>
          <a:lstStyle/>
          <a:p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HÍRES OLIMPIKONOK PARASPORTOLÓKÉNT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44979"/>
            <a:ext cx="1504938" cy="20880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32" y="4108073"/>
            <a:ext cx="3553929" cy="26280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341" y="4036073"/>
            <a:ext cx="1836659" cy="2700000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 flipH="1">
            <a:off x="1084098" y="1008302"/>
            <a:ext cx="48757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err="1"/>
              <a:t>Halassy</a:t>
            </a:r>
            <a:r>
              <a:rPr lang="hu-HU" sz="2000" b="1" dirty="0"/>
              <a:t> Olivér</a:t>
            </a:r>
          </a:p>
          <a:p>
            <a:pPr algn="ctr"/>
            <a:r>
              <a:rPr lang="hu-HU" sz="1500" dirty="0"/>
              <a:t>Vízilabda</a:t>
            </a:r>
          </a:p>
          <a:p>
            <a:pPr algn="ctr"/>
            <a:r>
              <a:rPr lang="hu-HU" sz="1400" dirty="0"/>
              <a:t>1928 Amszterdam, Nyári Olimpiai Játékok, ezüstérem</a:t>
            </a:r>
          </a:p>
          <a:p>
            <a:pPr algn="ctr"/>
            <a:r>
              <a:rPr lang="hu-HU" sz="1400" dirty="0"/>
              <a:t>1931 Párizs, Európa-bajnokság, aranyérem</a:t>
            </a:r>
          </a:p>
          <a:p>
            <a:pPr algn="ctr"/>
            <a:r>
              <a:rPr lang="hu-HU" sz="1400" dirty="0"/>
              <a:t>1932 Los Angeles, Nyári Olimpiai Játékok, aranyérem</a:t>
            </a:r>
          </a:p>
          <a:p>
            <a:pPr algn="ctr"/>
            <a:r>
              <a:rPr lang="hu-HU" sz="1400" dirty="0"/>
              <a:t>1934 Magdeburg, Európa-bajnokság, aranyérem</a:t>
            </a:r>
          </a:p>
          <a:p>
            <a:pPr algn="ctr"/>
            <a:r>
              <a:rPr lang="hu-HU" sz="1400" dirty="0"/>
              <a:t>1936 Berlin, Nyári Olimpiai Játékok, aranyérem</a:t>
            </a:r>
          </a:p>
          <a:p>
            <a:pPr algn="ctr"/>
            <a:r>
              <a:rPr lang="hu-HU" sz="1400" dirty="0"/>
              <a:t>1938 London, Európa-bajnokság, aranyérem</a:t>
            </a:r>
          </a:p>
          <a:p>
            <a:pPr algn="ctr"/>
            <a:r>
              <a:rPr lang="hu-HU" sz="1500" dirty="0"/>
              <a:t>Úszás</a:t>
            </a:r>
          </a:p>
          <a:p>
            <a:pPr algn="ctr"/>
            <a:r>
              <a:rPr lang="hu-HU" sz="1400" dirty="0"/>
              <a:t>1931 Párizs, Európa-bajnokság, 1500m gyors aranyérem</a:t>
            </a:r>
          </a:p>
          <a:p>
            <a:endParaRPr lang="hu-HU" sz="1600" dirty="0"/>
          </a:p>
          <a:p>
            <a:endParaRPr lang="hu-HU" sz="16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3312270" y="4507873"/>
            <a:ext cx="431966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/>
              <a:t>Takács Károly</a:t>
            </a:r>
          </a:p>
          <a:p>
            <a:pPr algn="ctr"/>
            <a:r>
              <a:rPr lang="hu-HU" sz="1500" dirty="0"/>
              <a:t>Sportlövészet</a:t>
            </a:r>
          </a:p>
          <a:p>
            <a:pPr algn="ctr"/>
            <a:r>
              <a:rPr lang="hu-HU" sz="1400" dirty="0"/>
              <a:t>1939 Luzern, Világbajnokság, csapat aranyérem</a:t>
            </a:r>
          </a:p>
          <a:p>
            <a:pPr algn="ctr"/>
            <a:r>
              <a:rPr lang="hu-HU" sz="1400" dirty="0"/>
              <a:t>1948 London, Nyári Olimpiai Játékok, aranyérem</a:t>
            </a:r>
          </a:p>
          <a:p>
            <a:pPr algn="ctr"/>
            <a:r>
              <a:rPr lang="hu-HU" sz="1400" dirty="0"/>
              <a:t>1952 Helsinki, Nyári Olimpiai Játékok, aranyérem</a:t>
            </a:r>
          </a:p>
          <a:p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1857876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MAGYAR PARASPORT LEGENDÁI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1" b="7541"/>
          <a:stretch/>
        </p:blipFill>
        <p:spPr>
          <a:xfrm>
            <a:off x="100638" y="928692"/>
            <a:ext cx="1296000" cy="1937863"/>
          </a:xfrm>
        </p:spPr>
      </p:pic>
      <p:sp>
        <p:nvSpPr>
          <p:cNvPr id="5" name="Szövegdoboz 4"/>
          <p:cNvSpPr txBox="1"/>
          <p:nvPr/>
        </p:nvSpPr>
        <p:spPr>
          <a:xfrm>
            <a:off x="1392094" y="1154139"/>
            <a:ext cx="506175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Tauber Zoltán </a:t>
            </a:r>
          </a:p>
          <a:p>
            <a:r>
              <a:rPr lang="hu-HU" sz="1600" dirty="0"/>
              <a:t>Az első magyar </a:t>
            </a:r>
            <a:r>
              <a:rPr lang="hu-HU" sz="1600" dirty="0" err="1"/>
              <a:t>paralimpiai</a:t>
            </a:r>
            <a:r>
              <a:rPr lang="hu-HU" sz="1600" dirty="0"/>
              <a:t> bajnok</a:t>
            </a:r>
          </a:p>
          <a:p>
            <a:r>
              <a:rPr lang="hu-HU" sz="1400" dirty="0"/>
              <a:t>1976 </a:t>
            </a:r>
            <a:r>
              <a:rPr lang="hu-HU" sz="1400" dirty="0" err="1"/>
              <a:t>Torontolympiad</a:t>
            </a:r>
            <a:r>
              <a:rPr lang="hu-HU" sz="1400" dirty="0"/>
              <a:t>, asztalitenisz egyéni aranyérem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4" t="17452" r="27797" b="32149"/>
          <a:stretch/>
        </p:blipFill>
        <p:spPr>
          <a:xfrm>
            <a:off x="7757746" y="1536535"/>
            <a:ext cx="1296000" cy="1777376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1900817" y="1939133"/>
            <a:ext cx="5869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b="1" dirty="0"/>
              <a:t>Dr. Fejes András</a:t>
            </a:r>
          </a:p>
          <a:p>
            <a:pPr algn="r"/>
            <a:r>
              <a:rPr lang="hu-HU" sz="1600" dirty="0"/>
              <a:t>Az első magyar </a:t>
            </a:r>
            <a:r>
              <a:rPr lang="hu-HU" sz="1600" dirty="0" err="1"/>
              <a:t>paralimpiai</a:t>
            </a:r>
            <a:r>
              <a:rPr lang="hu-HU" sz="1600" dirty="0"/>
              <a:t> érmes</a:t>
            </a:r>
          </a:p>
          <a:p>
            <a:pPr algn="r"/>
            <a:r>
              <a:rPr lang="hu-HU" sz="1400" dirty="0"/>
              <a:t>1972 Heidelberg, atlétika, 60m kerekesszékes verseny bronzérem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8" y="3020664"/>
            <a:ext cx="1296000" cy="1714845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 flipH="1">
            <a:off x="1385726" y="3039966"/>
            <a:ext cx="652521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Szekeres Pál</a:t>
            </a:r>
          </a:p>
          <a:p>
            <a:r>
              <a:rPr lang="hu-HU" sz="1600" dirty="0"/>
              <a:t>Olimpiai bronzérmes, háromszoros </a:t>
            </a:r>
            <a:r>
              <a:rPr lang="hu-HU" sz="1600" dirty="0" err="1"/>
              <a:t>paralimpiai</a:t>
            </a:r>
            <a:r>
              <a:rPr lang="hu-HU" sz="1600" dirty="0"/>
              <a:t> bajnok tőr- és kardvívó</a:t>
            </a:r>
          </a:p>
          <a:p>
            <a:r>
              <a:rPr lang="hu-HU" sz="1400" dirty="0"/>
              <a:t>1988 Szöul, Nyári Olimpiai Játékok, tőr csapat bronzérem</a:t>
            </a:r>
          </a:p>
          <a:p>
            <a:r>
              <a:rPr lang="hu-HU" sz="1400" dirty="0"/>
              <a:t>1992 Barcelona, Nyári </a:t>
            </a:r>
            <a:r>
              <a:rPr lang="hu-HU" sz="1400" dirty="0" err="1"/>
              <a:t>Paralimpiai</a:t>
            </a:r>
            <a:r>
              <a:rPr lang="hu-HU" sz="1400" dirty="0"/>
              <a:t> Játékok, tőr egyéni aranyérem</a:t>
            </a:r>
          </a:p>
          <a:p>
            <a:r>
              <a:rPr lang="hu-HU" sz="1400" dirty="0"/>
              <a:t>1996 Atlanta, Nyári </a:t>
            </a:r>
            <a:r>
              <a:rPr lang="hu-HU" sz="1400" dirty="0" err="1"/>
              <a:t>Paralimpiai</a:t>
            </a:r>
            <a:r>
              <a:rPr lang="hu-HU" sz="1400" dirty="0"/>
              <a:t> Játékok, tőr és kard egyéni aranyérem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1435963" y="4210319"/>
            <a:ext cx="632294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b="1" dirty="0" err="1"/>
              <a:t>Vereczkei</a:t>
            </a:r>
            <a:r>
              <a:rPr lang="hu-HU" b="1" dirty="0"/>
              <a:t> Zsolt</a:t>
            </a:r>
          </a:p>
          <a:p>
            <a:pPr algn="r"/>
            <a:r>
              <a:rPr lang="hu-HU" sz="1600" dirty="0"/>
              <a:t>Háromszoros </a:t>
            </a:r>
            <a:r>
              <a:rPr lang="hu-HU" sz="1600" dirty="0" err="1"/>
              <a:t>paralimpiai</a:t>
            </a:r>
            <a:r>
              <a:rPr lang="hu-HU" sz="1600" dirty="0"/>
              <a:t> bajnok úszó</a:t>
            </a:r>
          </a:p>
          <a:p>
            <a:pPr algn="r"/>
            <a:r>
              <a:rPr lang="hu-HU" sz="1400" dirty="0"/>
              <a:t>1992 Barcelona, Nyári </a:t>
            </a:r>
            <a:r>
              <a:rPr lang="hu-HU" sz="1400" dirty="0" err="1"/>
              <a:t>Paralimpiai</a:t>
            </a:r>
            <a:r>
              <a:rPr lang="hu-HU" sz="1400" dirty="0"/>
              <a:t> Játékok, 50m hát S5 aranyérem</a:t>
            </a:r>
          </a:p>
          <a:p>
            <a:pPr algn="r"/>
            <a:r>
              <a:rPr lang="hu-HU" sz="1400" dirty="0"/>
              <a:t>1996 Atlanta, Nyári </a:t>
            </a:r>
            <a:r>
              <a:rPr lang="hu-HU" sz="1400" dirty="0" err="1"/>
              <a:t>Paralimpiai</a:t>
            </a:r>
            <a:r>
              <a:rPr lang="hu-HU" sz="1400" dirty="0"/>
              <a:t> Játékok, 50m hát S5 aranyérem</a:t>
            </a:r>
          </a:p>
          <a:p>
            <a:pPr algn="r"/>
            <a:r>
              <a:rPr lang="hu-HU" sz="1400" dirty="0"/>
              <a:t>2000 Sydney, Nyári </a:t>
            </a:r>
            <a:r>
              <a:rPr lang="hu-HU" sz="1400" dirty="0" err="1"/>
              <a:t>Paralimpiai</a:t>
            </a:r>
            <a:r>
              <a:rPr lang="hu-HU" sz="1400" dirty="0"/>
              <a:t> Játékok, 50m hát S5 aranyérem</a:t>
            </a: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746" y="4117968"/>
            <a:ext cx="1296000" cy="1721273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1385726" y="5380672"/>
            <a:ext cx="70471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/>
              <a:t>Dr. Jeszenszky Attila</a:t>
            </a:r>
          </a:p>
          <a:p>
            <a:r>
              <a:rPr lang="hu-HU" sz="1600" dirty="0"/>
              <a:t>Négyszeres </a:t>
            </a:r>
            <a:r>
              <a:rPr lang="hu-HU" sz="1600" dirty="0" err="1"/>
              <a:t>paralimpiai</a:t>
            </a:r>
            <a:r>
              <a:rPr lang="hu-HU" sz="1600" dirty="0"/>
              <a:t> bajnok úszó</a:t>
            </a:r>
          </a:p>
          <a:p>
            <a:r>
              <a:rPr lang="hu-HU" sz="1400" dirty="0"/>
              <a:t>1984 New York, Nyári Paralimpiai Játékok, 100m mell L6 aranyérem </a:t>
            </a:r>
          </a:p>
          <a:p>
            <a:r>
              <a:rPr lang="hu-HU" sz="1400" dirty="0"/>
              <a:t>1984 New York, Nyári Paralimpiai Játékok, 100m pillangó L6 aranyérem</a:t>
            </a:r>
          </a:p>
          <a:p>
            <a:r>
              <a:rPr lang="hu-HU" sz="1400" dirty="0"/>
              <a:t>1984 New York, Nyári Paralimpiai Játékok, 200m vegyes L6 aranyérem</a:t>
            </a:r>
          </a:p>
          <a:p>
            <a:r>
              <a:rPr lang="hu-HU" sz="1400" dirty="0"/>
              <a:t>1984 New York, Nyári Paralimpiai Játékok, 4x50m vegyes váltó, csapat aranyérem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8" y="5157191"/>
            <a:ext cx="1296000" cy="164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553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BÜSZKESÉGEINK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795" y="5215194"/>
            <a:ext cx="2268000" cy="156870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6" r="7693"/>
          <a:stretch/>
        </p:blipFill>
        <p:spPr>
          <a:xfrm>
            <a:off x="105994" y="3547601"/>
            <a:ext cx="1392756" cy="2088000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 flipH="1">
            <a:off x="2140947" y="881593"/>
            <a:ext cx="600525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Illés Fanni</a:t>
            </a:r>
          </a:p>
          <a:p>
            <a:r>
              <a:rPr lang="hu-HU" sz="1600" dirty="0"/>
              <a:t>Paralimpiai, világ- és Európa-bajnok úszó</a:t>
            </a:r>
          </a:p>
          <a:p>
            <a:r>
              <a:rPr lang="hu-HU" sz="1300" dirty="0"/>
              <a:t>2018 Dublin, Európa-bajnokság, 100m mell SB4 aranyérem</a:t>
            </a:r>
          </a:p>
          <a:p>
            <a:r>
              <a:rPr lang="hu-HU" sz="1300" dirty="0"/>
              <a:t>2019 London, Világbajnokság, 100m mell SB4 aranyérem</a:t>
            </a:r>
          </a:p>
          <a:p>
            <a:r>
              <a:rPr lang="hu-HU" sz="1300" dirty="0"/>
              <a:t>2021 </a:t>
            </a:r>
            <a:r>
              <a:rPr lang="hu-HU" sz="1300" dirty="0" err="1"/>
              <a:t>Funchal</a:t>
            </a:r>
            <a:r>
              <a:rPr lang="hu-HU" sz="1300" dirty="0"/>
              <a:t>, Európa-bajnokság, 100m mell SB4 aranyérem</a:t>
            </a:r>
          </a:p>
          <a:p>
            <a:r>
              <a:rPr lang="hu-HU" sz="1300" dirty="0"/>
              <a:t>2020 Tokió, Nyári Paralimpiai Játékok, 100m mell SB4 aranyérem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798599" y="2205597"/>
            <a:ext cx="597666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b="1" dirty="0"/>
              <a:t>Veres Amarilla</a:t>
            </a:r>
          </a:p>
          <a:p>
            <a:pPr algn="r"/>
            <a:r>
              <a:rPr lang="hu-HU" sz="1600" dirty="0"/>
              <a:t>Paralimpiai bajnok </a:t>
            </a:r>
            <a:r>
              <a:rPr lang="hu-HU" sz="1600" dirty="0" err="1"/>
              <a:t>kerekesszékes</a:t>
            </a:r>
            <a:r>
              <a:rPr lang="hu-HU" sz="1600" dirty="0"/>
              <a:t> vívó</a:t>
            </a:r>
          </a:p>
          <a:p>
            <a:pPr algn="r"/>
            <a:r>
              <a:rPr lang="hu-HU" sz="1300" dirty="0"/>
              <a:t>2018 </a:t>
            </a:r>
            <a:r>
              <a:rPr lang="hu-HU" sz="1300" dirty="0" err="1"/>
              <a:t>Terni</a:t>
            </a:r>
            <a:r>
              <a:rPr lang="hu-HU" sz="1300" dirty="0"/>
              <a:t>, Európa-bajnokság, párbajtőr A bronzérem</a:t>
            </a:r>
          </a:p>
          <a:p>
            <a:pPr algn="r"/>
            <a:r>
              <a:rPr lang="hu-HU" sz="1300" dirty="0"/>
              <a:t>2018 </a:t>
            </a:r>
            <a:r>
              <a:rPr lang="hu-HU" sz="1300" dirty="0" err="1"/>
              <a:t>Terni</a:t>
            </a:r>
            <a:r>
              <a:rPr lang="hu-HU" sz="1300" dirty="0"/>
              <a:t>, Európa-bajnokság, kard A bronzérem</a:t>
            </a:r>
          </a:p>
          <a:p>
            <a:pPr algn="r"/>
            <a:r>
              <a:rPr lang="hu-HU" sz="1300" dirty="0"/>
              <a:t>2018 </a:t>
            </a:r>
            <a:r>
              <a:rPr lang="hu-HU" sz="1300" dirty="0" err="1"/>
              <a:t>Terni</a:t>
            </a:r>
            <a:r>
              <a:rPr lang="hu-HU" sz="1300" dirty="0"/>
              <a:t>, Európa-bajnokság, női kard csapat bronzérem</a:t>
            </a:r>
          </a:p>
          <a:p>
            <a:pPr algn="r"/>
            <a:r>
              <a:rPr lang="hu-HU" sz="1300" dirty="0"/>
              <a:t>2019 </a:t>
            </a:r>
            <a:r>
              <a:rPr lang="hu-HU" sz="1300" dirty="0" err="1"/>
              <a:t>Cheongju</a:t>
            </a:r>
            <a:r>
              <a:rPr lang="hu-HU" sz="1300" dirty="0"/>
              <a:t>, Világbajnokság, női párbajtőr csapat bronzérem  </a:t>
            </a:r>
          </a:p>
          <a:p>
            <a:pPr algn="r"/>
            <a:r>
              <a:rPr lang="hu-HU" sz="1300" dirty="0"/>
              <a:t>2020 Tokió, Nyári Paralimpiai Játékok, párbajtőr A aranyérem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1190886" y="5215194"/>
            <a:ext cx="5575909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b="1" dirty="0" err="1"/>
              <a:t>Ekler</a:t>
            </a:r>
            <a:r>
              <a:rPr lang="hu-HU" b="1" dirty="0"/>
              <a:t> Luca</a:t>
            </a:r>
          </a:p>
          <a:p>
            <a:pPr algn="r"/>
            <a:r>
              <a:rPr lang="hu-HU" sz="1600" dirty="0"/>
              <a:t>Paralimpiai, világ- és Európa-bajnok atléta</a:t>
            </a:r>
          </a:p>
          <a:p>
            <a:pPr algn="r"/>
            <a:r>
              <a:rPr lang="hu-HU" sz="1300" dirty="0"/>
              <a:t>2018 Berlin, Európa-bajnokság, távolugrás T38 aranyérem</a:t>
            </a:r>
          </a:p>
          <a:p>
            <a:pPr algn="r"/>
            <a:r>
              <a:rPr lang="hu-HU" sz="1300" dirty="0"/>
              <a:t>2019 Dubai, Világbajnokság, távolugrás T38 aranyérem</a:t>
            </a:r>
          </a:p>
          <a:p>
            <a:pPr algn="r"/>
            <a:r>
              <a:rPr lang="hu-HU" sz="1300" dirty="0"/>
              <a:t>2021 </a:t>
            </a:r>
            <a:r>
              <a:rPr lang="hu-HU" sz="1300" dirty="0" err="1"/>
              <a:t>Bydgoszcz</a:t>
            </a:r>
            <a:r>
              <a:rPr lang="hu-HU" sz="1300" dirty="0"/>
              <a:t>, Európa-bajnokság, távolugrás T38 aranyérem</a:t>
            </a:r>
          </a:p>
          <a:p>
            <a:pPr algn="r"/>
            <a:r>
              <a:rPr lang="hu-HU" sz="1300" dirty="0"/>
              <a:t>2021 </a:t>
            </a:r>
            <a:r>
              <a:rPr lang="hu-HU" sz="1300" dirty="0" err="1"/>
              <a:t>Bydgoszcz</a:t>
            </a:r>
            <a:r>
              <a:rPr lang="hu-HU" sz="1300" dirty="0"/>
              <a:t>, Európa-bajnokság, 400m síkfutás T38 aranyérem</a:t>
            </a:r>
          </a:p>
          <a:p>
            <a:pPr algn="r"/>
            <a:r>
              <a:rPr lang="hu-HU" sz="1300" dirty="0"/>
              <a:t>2020 Tokió, Nyári Paralimpiai Játékok, távolugrás T38 aranyérem </a:t>
            </a:r>
          </a:p>
        </p:txBody>
      </p:sp>
      <p:sp>
        <p:nvSpPr>
          <p:cNvPr id="14" name="Szövegdoboz 13"/>
          <p:cNvSpPr txBox="1"/>
          <p:nvPr/>
        </p:nvSpPr>
        <p:spPr>
          <a:xfrm flipH="1">
            <a:off x="1498750" y="3764435"/>
            <a:ext cx="518473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Kiss Péter Pál</a:t>
            </a:r>
          </a:p>
          <a:p>
            <a:r>
              <a:rPr lang="hu-HU" sz="1600" dirty="0"/>
              <a:t>Paralimpiai, világ- és Európa-bajnok kajakos</a:t>
            </a:r>
          </a:p>
          <a:p>
            <a:r>
              <a:rPr lang="hu-HU" sz="1300" dirty="0"/>
              <a:t>2019 Poznan, Európa-bajnokság, KL1 200m aranyérem</a:t>
            </a:r>
          </a:p>
          <a:p>
            <a:r>
              <a:rPr lang="hu-HU" sz="1300" dirty="0"/>
              <a:t>2019 Szeged, Világbajnokság, KL1 200m aranyérem</a:t>
            </a:r>
          </a:p>
          <a:p>
            <a:r>
              <a:rPr lang="hu-HU" sz="1300" dirty="0"/>
              <a:t>2021 Poznan, Európa-bajnokság, KL1 200m aranyérem</a:t>
            </a:r>
          </a:p>
          <a:p>
            <a:r>
              <a:rPr lang="hu-HU" sz="1300" dirty="0"/>
              <a:t>2020 Tokió, Nyári Paralimpiai Játékok, KL1 200m aranyérem</a:t>
            </a:r>
          </a:p>
          <a:p>
            <a:r>
              <a:rPr lang="hu-HU" sz="1300" dirty="0"/>
              <a:t>2021 Koppenhága, Világbajnokság, KL1 200m aranyérem</a:t>
            </a:r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865" y="2227597"/>
            <a:ext cx="2268000" cy="1509546"/>
          </a:xfrm>
          <a:prstGeom prst="rect">
            <a:avLst/>
          </a:prstGeom>
        </p:spPr>
      </p:pic>
      <p:pic>
        <p:nvPicPr>
          <p:cNvPr id="18" name="Tartalom helye 6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4" y="955021"/>
            <a:ext cx="2040977" cy="1548000"/>
          </a:xfrm>
        </p:spPr>
      </p:pic>
    </p:spTree>
    <p:extLst>
      <p:ext uri="{BB962C8B-B14F-4D97-AF65-F5344CB8AC3E}">
        <p14:creationId xmlns:p14="http://schemas.microsoft.com/office/powerpoint/2010/main" val="4186920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4750</TotalTime>
  <Words>1441</Words>
  <Application>Microsoft Office PowerPoint</Application>
  <PresentationFormat>Diavetítés a képernyőre (4:3 oldalarány)</PresentationFormat>
  <Paragraphs>211</Paragraphs>
  <Slides>17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2" baseType="lpstr">
      <vt:lpstr>Arial</vt:lpstr>
      <vt:lpstr>Calibri</vt:lpstr>
      <vt:lpstr>Courier New</vt:lpstr>
      <vt:lpstr>Wingdings</vt:lpstr>
      <vt:lpstr>Office-téma</vt:lpstr>
      <vt:lpstr>PowerPoint-bemutató</vt:lpstr>
      <vt:lpstr>MPN LÉLEKMOZGATÓ PROGRAM</vt:lpstr>
      <vt:lpstr>MPN LÉLEKMOZGATÓ PROGRAM</vt:lpstr>
      <vt:lpstr>NEM MINDEN PARASPORT PARALIMPIAI SPORT, DE MINDEN PARALIMPIAI SPORT PARASPORT</vt:lpstr>
      <vt:lpstr>a PARALIMPIAI MOZGALOM TÖRTÉNETE, hazai vonatkozása</vt:lpstr>
      <vt:lpstr>Hazai Parasportágak</vt:lpstr>
      <vt:lpstr>HÍRES OLIMPIKONOK PARASPORTOLÓKÉNT</vt:lpstr>
      <vt:lpstr>A MAGYAR PARASPORT LEGENDÁI</vt:lpstr>
      <vt:lpstr>BÜSZKESÉGEINK</vt:lpstr>
      <vt:lpstr>PowerPoint-bemutató</vt:lpstr>
      <vt:lpstr>XXXII. Olimpiai Játékok, Tokió 2020</vt:lpstr>
      <vt:lpstr>PowerPoint-bemutató</vt:lpstr>
      <vt:lpstr>SAJÁTOS NEVELÉSI IGÉNYŰ TANULÓK DIÁKSPORTJA</vt:lpstr>
      <vt:lpstr>A FODISZ munkája számokban</vt:lpstr>
      <vt:lpstr>MHSSZ, MSZSZ, MSOSZ</vt:lpstr>
      <vt:lpstr>ÉV SPORTOLÓJA GÁLA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Piro52</dc:creator>
  <cp:lastModifiedBy>Tímea Koós</cp:lastModifiedBy>
  <cp:revision>221</cp:revision>
  <dcterms:created xsi:type="dcterms:W3CDTF">2017-02-05T22:26:43Z</dcterms:created>
  <dcterms:modified xsi:type="dcterms:W3CDTF">2022-02-15T12:31:28Z</dcterms:modified>
</cp:coreProperties>
</file>